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32918400" cy="438912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3" autoAdjust="0"/>
    <p:restoredTop sz="94335" autoAdjust="0"/>
  </p:normalViewPr>
  <p:slideViewPr>
    <p:cSldViewPr snapToGrid="0" showGuides="1">
      <p:cViewPr>
        <p:scale>
          <a:sx n="20" d="100"/>
          <a:sy n="20" d="100"/>
        </p:scale>
        <p:origin x="1546" y="14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Timeline</a:t>
            </a:r>
            <a:r>
              <a:rPr lang="en-US" sz="2400" b="1" baseline="0" dirty="0"/>
              <a:t> of Naive Immune Response</a:t>
            </a:r>
            <a:endParaRPr lang="en-US" sz="2400" b="1" dirty="0"/>
          </a:p>
        </c:rich>
      </c:tx>
      <c:layout>
        <c:manualLayout>
          <c:xMode val="edge"/>
          <c:yMode val="edge"/>
          <c:x val="0.29301375373989658"/>
          <c:y val="2.98925730002955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315792519706376E-2"/>
          <c:y val="0.31442419670122906"/>
          <c:w val="0.79236208493695182"/>
          <c:h val="0.494165516430985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Innate Response</c:v>
                </c:pt>
              </c:strCache>
            </c:strRef>
          </c:tx>
          <c:spPr>
            <a:ln w="28575" cap="rnd">
              <a:solidFill>
                <a:schemeClr val="accent1">
                  <a:alpha val="36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5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265-42DE-90E5-303F555AC1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Cytokines</c:v>
                </c:pt>
              </c:strCache>
            </c:strRef>
          </c:tx>
          <c:spPr>
            <a:ln w="28575" cap="rnd">
              <a:solidFill>
                <a:schemeClr val="accent6">
                  <a:alpha val="54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Sheet1!$C$2:$C$16</c:f>
              <c:numCache>
                <c:formatCode>General</c:formatCode>
                <c:ptCount val="15"/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5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265-42DE-90E5-303F555AC19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Antibody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Sheet1!$E$2:$E$16</c:f>
              <c:numCache>
                <c:formatCode>General</c:formatCode>
                <c:ptCount val="15"/>
                <c:pt idx="4">
                  <c:v>0</c:v>
                </c:pt>
                <c:pt idx="5">
                  <c:v>0.5</c:v>
                </c:pt>
                <c:pt idx="6">
                  <c:v>1</c:v>
                </c:pt>
                <c:pt idx="7">
                  <c:v>1.5</c:v>
                </c:pt>
                <c:pt idx="8">
                  <c:v>1.75</c:v>
                </c:pt>
                <c:pt idx="9">
                  <c:v>2.5</c:v>
                </c:pt>
                <c:pt idx="10">
                  <c:v>3</c:v>
                </c:pt>
                <c:pt idx="11">
                  <c:v>5</c:v>
                </c:pt>
                <c:pt idx="12">
                  <c:v>7</c:v>
                </c:pt>
                <c:pt idx="13">
                  <c:v>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265-42DE-90E5-303F555AC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689488"/>
        <c:axId val="432691784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T-cell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Sheet1!$D$2:$D$16</c:f>
              <c:numCache>
                <c:formatCode>General</c:formatCode>
                <c:ptCount val="15"/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9</c:v>
                </c:pt>
                <c:pt idx="8">
                  <c:v>9</c:v>
                </c:pt>
                <c:pt idx="9">
                  <c:v>8.5</c:v>
                </c:pt>
                <c:pt idx="10">
                  <c:v>8</c:v>
                </c:pt>
                <c:pt idx="11">
                  <c:v>7</c:v>
                </c:pt>
                <c:pt idx="12">
                  <c:v>6</c:v>
                </c:pt>
                <c:pt idx="13">
                  <c:v>5</c:v>
                </c:pt>
                <c:pt idx="14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1265-42DE-90E5-303F555AC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690144"/>
        <c:axId val="432685552"/>
      </c:lineChart>
      <c:catAx>
        <c:axId val="432689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Days</a:t>
                </a:r>
                <a:r>
                  <a:rPr lang="en-US" sz="2000" b="1" baseline="0" dirty="0"/>
                  <a:t> Post Exposure</a:t>
                </a:r>
                <a:endParaRPr lang="en-US" sz="2000" b="1" dirty="0"/>
              </a:p>
            </c:rich>
          </c:tx>
          <c:layout>
            <c:manualLayout>
              <c:xMode val="edge"/>
              <c:yMode val="edge"/>
              <c:x val="0.44541931005089774"/>
              <c:y val="0.928255096019489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691784"/>
        <c:crosses val="autoZero"/>
        <c:auto val="1"/>
        <c:lblAlgn val="ctr"/>
        <c:lblOffset val="100"/>
        <c:noMultiLvlLbl val="0"/>
      </c:catAx>
      <c:valAx>
        <c:axId val="43269178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Relative Activity</a:t>
                </a:r>
              </a:p>
            </c:rich>
          </c:tx>
          <c:layout>
            <c:manualLayout>
              <c:xMode val="edge"/>
              <c:yMode val="edge"/>
              <c:x val="1.1661124954233527E-2"/>
              <c:y val="0.349181394796719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432689488"/>
        <c:crosses val="autoZero"/>
        <c:crossBetween val="between"/>
      </c:valAx>
      <c:valAx>
        <c:axId val="43268555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432690144"/>
        <c:crosses val="max"/>
        <c:crossBetween val="between"/>
      </c:valAx>
      <c:catAx>
        <c:axId val="432690144"/>
        <c:scaling>
          <c:orientation val="minMax"/>
        </c:scaling>
        <c:delete val="1"/>
        <c:axPos val="b"/>
        <c:majorTickMark val="out"/>
        <c:minorTickMark val="none"/>
        <c:tickLblPos val="nextTo"/>
        <c:crossAx val="4326855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829440132999793"/>
          <c:y val="0.25917794117351378"/>
          <c:w val="0.11081034270186982"/>
          <c:h val="0.487569592308202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D57EC9-11C2-8942-8F66-3C4E5ECAE86B}" type="doc">
      <dgm:prSet loTypeId="urn:microsoft.com/office/officeart/2005/8/layout/lProcess3" loCatId="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02E5A04-83D8-5448-BAB4-D0371339BE2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 silico</a:t>
          </a:r>
        </a:p>
      </dgm:t>
    </dgm:pt>
    <dgm:pt modelId="{572EBEEB-AC33-C248-9CE0-AACEFC76718A}" type="parTrans" cxnId="{B0C46D4F-4551-C941-834E-0FD45F37FF9A}">
      <dgm:prSet/>
      <dgm:spPr/>
      <dgm:t>
        <a:bodyPr/>
        <a:lstStyle/>
        <a:p>
          <a:endParaRPr lang="en-US"/>
        </a:p>
      </dgm:t>
    </dgm:pt>
    <dgm:pt modelId="{EC7591B7-249B-B84F-B350-8A3FCBF01157}" type="sibTrans" cxnId="{B0C46D4F-4551-C941-834E-0FD45F37FF9A}">
      <dgm:prSet/>
      <dgm:spPr/>
      <dgm:t>
        <a:bodyPr/>
        <a:lstStyle/>
        <a:p>
          <a:endParaRPr lang="en-US"/>
        </a:p>
      </dgm:t>
    </dgm:pt>
    <dgm:pt modelId="{77B69E89-3A06-5A4C-9794-F81DB92FD133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 vitro</a:t>
          </a:r>
        </a:p>
      </dgm:t>
    </dgm:pt>
    <dgm:pt modelId="{668F152A-102A-2C4E-AEEB-D99129AF38DB}" type="parTrans" cxnId="{BC9FBB83-01F9-1C4B-826C-B459D6EAD415}">
      <dgm:prSet/>
      <dgm:spPr/>
      <dgm:t>
        <a:bodyPr/>
        <a:lstStyle/>
        <a:p>
          <a:endParaRPr lang="en-US"/>
        </a:p>
      </dgm:t>
    </dgm:pt>
    <dgm:pt modelId="{1B475A9A-B128-1342-969E-FF18C91427A3}" type="sibTrans" cxnId="{BC9FBB83-01F9-1C4B-826C-B459D6EAD415}">
      <dgm:prSet/>
      <dgm:spPr/>
      <dgm:t>
        <a:bodyPr/>
        <a:lstStyle/>
        <a:p>
          <a:endParaRPr lang="en-US"/>
        </a:p>
      </dgm:t>
    </dgm:pt>
    <dgm:pt modelId="{7842A101-C982-9647-BFD2-B4254105E59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 vitro</a:t>
          </a:r>
        </a:p>
      </dgm:t>
    </dgm:pt>
    <dgm:pt modelId="{F2A85F5B-5CCF-2C4C-98A4-E157027143D4}" type="parTrans" cxnId="{1F7460C2-53E8-BB4B-AB2D-10E74F1D2715}">
      <dgm:prSet/>
      <dgm:spPr/>
      <dgm:t>
        <a:bodyPr/>
        <a:lstStyle/>
        <a:p>
          <a:endParaRPr lang="en-US"/>
        </a:p>
      </dgm:t>
    </dgm:pt>
    <dgm:pt modelId="{852979E6-2B08-3742-A009-82B9151898FF}" type="sibTrans" cxnId="{1F7460C2-53E8-BB4B-AB2D-10E74F1D2715}">
      <dgm:prSet/>
      <dgm:spPr/>
      <dgm:t>
        <a:bodyPr/>
        <a:lstStyle/>
        <a:p>
          <a:endParaRPr lang="en-US"/>
        </a:p>
      </dgm:t>
    </dgm:pt>
    <dgm:pt modelId="{32EC58DA-AD08-174D-8553-789145E2AE52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review</a:t>
          </a:r>
        </a:p>
      </dgm:t>
    </dgm:pt>
    <dgm:pt modelId="{412106B0-A04C-154E-BAED-C9CDE35C75CE}" type="parTrans" cxnId="{8367BBDC-7D94-BF4A-A569-95228B5758A4}">
      <dgm:prSet/>
      <dgm:spPr/>
      <dgm:t>
        <a:bodyPr/>
        <a:lstStyle/>
        <a:p>
          <a:endParaRPr lang="en-US"/>
        </a:p>
      </dgm:t>
    </dgm:pt>
    <dgm:pt modelId="{D25A861C-93D0-9348-9908-5EA2FD8E1F1C}" type="sibTrans" cxnId="{8367BBDC-7D94-BF4A-A569-95228B5758A4}">
      <dgm:prSet/>
      <dgm:spPr/>
      <dgm:t>
        <a:bodyPr/>
        <a:lstStyle/>
        <a:p>
          <a:endParaRPr lang="en-US"/>
        </a:p>
      </dgm:t>
    </dgm:pt>
    <dgm:pt modelId="{6AE6B34A-D036-9643-BD6F-915A5DAA8565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Epitope Prediction</a:t>
          </a:r>
        </a:p>
      </dgm:t>
    </dgm:pt>
    <dgm:pt modelId="{784A0761-4BBE-A04F-8086-5A54FB7DB6D2}" type="parTrans" cxnId="{225768B4-87BC-AF47-B5D5-32BB45ECAB2F}">
      <dgm:prSet/>
      <dgm:spPr/>
      <dgm:t>
        <a:bodyPr/>
        <a:lstStyle/>
        <a:p>
          <a:endParaRPr lang="en-US"/>
        </a:p>
      </dgm:t>
    </dgm:pt>
    <dgm:pt modelId="{FF6E188C-D426-AA49-8D04-ABBDF92F1307}" type="sibTrans" cxnId="{225768B4-87BC-AF47-B5D5-32BB45ECAB2F}">
      <dgm:prSet/>
      <dgm:spPr/>
      <dgm:t>
        <a:bodyPr/>
        <a:lstStyle/>
        <a:p>
          <a:endParaRPr lang="en-US"/>
        </a:p>
      </dgm:t>
    </dgm:pt>
    <dgm:pt modelId="{4F39C0BA-C7C6-0145-AD8D-144D12BADDF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HLA Binding</a:t>
          </a:r>
        </a:p>
      </dgm:t>
    </dgm:pt>
    <dgm:pt modelId="{8EC1F136-EA3F-C744-B232-DAC8B03E281B}" type="parTrans" cxnId="{E1CDDDA2-FEB4-E640-98BA-85A9F629E7BE}">
      <dgm:prSet/>
      <dgm:spPr/>
      <dgm:t>
        <a:bodyPr/>
        <a:lstStyle/>
        <a:p>
          <a:endParaRPr lang="en-US"/>
        </a:p>
      </dgm:t>
    </dgm:pt>
    <dgm:pt modelId="{BE69E100-4CA8-054C-BFF8-58F726AAEF43}" type="sibTrans" cxnId="{E1CDDDA2-FEB4-E640-98BA-85A9F629E7BE}">
      <dgm:prSet/>
      <dgm:spPr/>
      <dgm:t>
        <a:bodyPr/>
        <a:lstStyle/>
        <a:p>
          <a:endParaRPr lang="en-US"/>
        </a:p>
      </dgm:t>
    </dgm:pt>
    <dgm:pt modelId="{8EFB91C3-224C-9944-87EE-6AE2C97E142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 cell Activity</a:t>
          </a:r>
        </a:p>
      </dgm:t>
    </dgm:pt>
    <dgm:pt modelId="{1283CDB0-4DD6-F647-8D9E-A13B749313C9}" type="parTrans" cxnId="{AF6DE86A-217D-D64F-999F-7EE615AA6D37}">
      <dgm:prSet/>
      <dgm:spPr/>
      <dgm:t>
        <a:bodyPr/>
        <a:lstStyle/>
        <a:p>
          <a:endParaRPr lang="en-US"/>
        </a:p>
      </dgm:t>
    </dgm:pt>
    <dgm:pt modelId="{E22CD985-A619-FD46-9AD3-F8C9BFFDEA27}" type="sibTrans" cxnId="{AF6DE86A-217D-D64F-999F-7EE615AA6D37}">
      <dgm:prSet/>
      <dgm:spPr/>
      <dgm:t>
        <a:bodyPr/>
        <a:lstStyle/>
        <a:p>
          <a:endParaRPr lang="en-US"/>
        </a:p>
      </dgm:t>
    </dgm:pt>
    <dgm:pt modelId="{ADFE3C6C-FF14-6E4A-8C17-DC89B83888C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Literature</a:t>
          </a:r>
        </a:p>
      </dgm:t>
    </dgm:pt>
    <dgm:pt modelId="{EC4FA3C9-874E-274C-8E0B-1031890420D0}" type="parTrans" cxnId="{04C38BC0-2752-1844-81CC-B693F7C2AF9B}">
      <dgm:prSet/>
      <dgm:spPr/>
      <dgm:t>
        <a:bodyPr/>
        <a:lstStyle/>
        <a:p>
          <a:endParaRPr lang="en-US"/>
        </a:p>
      </dgm:t>
    </dgm:pt>
    <dgm:pt modelId="{4E321F0B-51AF-5B48-97BC-5F5B4758B6D0}" type="sibTrans" cxnId="{04C38BC0-2752-1844-81CC-B693F7C2AF9B}">
      <dgm:prSet/>
      <dgm:spPr/>
      <dgm:t>
        <a:bodyPr/>
        <a:lstStyle/>
        <a:p>
          <a:endParaRPr lang="en-US"/>
        </a:p>
      </dgm:t>
    </dgm:pt>
    <dgm:pt modelId="{2C6F6C96-6C6F-7044-AE3F-C00D25E901D5}" type="pres">
      <dgm:prSet presAssocID="{F2D57EC9-11C2-8942-8F66-3C4E5ECAE86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E0FC6F1-9DF0-EE4C-99F2-5742FAA06F07}" type="pres">
      <dgm:prSet presAssocID="{E02E5A04-83D8-5448-BAB4-D0371339BE24}" presName="horFlow" presStyleCnt="0"/>
      <dgm:spPr/>
    </dgm:pt>
    <dgm:pt modelId="{75A53BCD-78DD-7D49-BA71-8FFE39452102}" type="pres">
      <dgm:prSet presAssocID="{E02E5A04-83D8-5448-BAB4-D0371339BE24}" presName="bigChev" presStyleLbl="node1" presStyleIdx="0" presStyleCnt="4" custLinFactNeighborX="34267" custLinFactNeighborY="7146"/>
      <dgm:spPr/>
    </dgm:pt>
    <dgm:pt modelId="{65C59505-31DD-1A42-A1DA-8B2000523DAA}" type="pres">
      <dgm:prSet presAssocID="{784A0761-4BBE-A04F-8086-5A54FB7DB6D2}" presName="parTrans" presStyleCnt="0"/>
      <dgm:spPr/>
    </dgm:pt>
    <dgm:pt modelId="{BAC9178F-069B-1B44-82ED-3A16CD68097A}" type="pres">
      <dgm:prSet presAssocID="{6AE6B34A-D036-9643-BD6F-915A5DAA8565}" presName="node" presStyleLbl="alignAccFollowNode1" presStyleIdx="0" presStyleCnt="4" custScaleX="200152" custLinFactNeighborX="79806" custLinFactNeighborY="6393">
        <dgm:presLayoutVars>
          <dgm:bulletEnabled val="1"/>
        </dgm:presLayoutVars>
      </dgm:prSet>
      <dgm:spPr/>
    </dgm:pt>
    <dgm:pt modelId="{1839B5A4-0823-B343-A3B4-E0A626D18B75}" type="pres">
      <dgm:prSet presAssocID="{E02E5A04-83D8-5448-BAB4-D0371339BE24}" presName="vSp" presStyleCnt="0"/>
      <dgm:spPr/>
    </dgm:pt>
    <dgm:pt modelId="{5EAD7A1D-69A4-F141-AD84-B1D70C864539}" type="pres">
      <dgm:prSet presAssocID="{77B69E89-3A06-5A4C-9794-F81DB92FD133}" presName="horFlow" presStyleCnt="0"/>
      <dgm:spPr/>
    </dgm:pt>
    <dgm:pt modelId="{8FA91757-8BAE-FB42-8606-C52FDA571D04}" type="pres">
      <dgm:prSet presAssocID="{77B69E89-3A06-5A4C-9794-F81DB92FD133}" presName="bigChev" presStyleLbl="node1" presStyleIdx="1" presStyleCnt="4" custLinFactNeighborX="48564" custLinFactNeighborY="3279"/>
      <dgm:spPr/>
    </dgm:pt>
    <dgm:pt modelId="{6E63F22F-6F07-0447-89BE-C557C7CBCBA9}" type="pres">
      <dgm:prSet presAssocID="{8EC1F136-EA3F-C744-B232-DAC8B03E281B}" presName="parTrans" presStyleCnt="0"/>
      <dgm:spPr/>
    </dgm:pt>
    <dgm:pt modelId="{40B8F802-4070-9143-A1DA-D6D375E14BF2}" type="pres">
      <dgm:prSet presAssocID="{4F39C0BA-C7C6-0145-AD8D-144D12BADDF4}" presName="node" presStyleLbl="alignAccFollowNode1" presStyleIdx="1" presStyleCnt="4" custScaleX="197145" custLinFactNeighborX="94853" custLinFactNeighborY="2247">
        <dgm:presLayoutVars>
          <dgm:bulletEnabled val="1"/>
        </dgm:presLayoutVars>
      </dgm:prSet>
      <dgm:spPr/>
    </dgm:pt>
    <dgm:pt modelId="{E5D0C6D5-5AEF-B24E-AB4A-2DC5E079EEFD}" type="pres">
      <dgm:prSet presAssocID="{77B69E89-3A06-5A4C-9794-F81DB92FD133}" presName="vSp" presStyleCnt="0"/>
      <dgm:spPr/>
    </dgm:pt>
    <dgm:pt modelId="{2B0F5E75-D24F-4442-A5FD-2A62FF1DDCD3}" type="pres">
      <dgm:prSet presAssocID="{7842A101-C982-9647-BFD2-B4254105E59B}" presName="horFlow" presStyleCnt="0"/>
      <dgm:spPr/>
    </dgm:pt>
    <dgm:pt modelId="{5922A908-3B1F-8849-840A-161665A655D4}" type="pres">
      <dgm:prSet presAssocID="{7842A101-C982-9647-BFD2-B4254105E59B}" presName="bigChev" presStyleLbl="node1" presStyleIdx="2" presStyleCnt="4" custLinFactNeighborX="34267" custLinFactNeighborY="575"/>
      <dgm:spPr/>
    </dgm:pt>
    <dgm:pt modelId="{41FCFD41-1129-2B4C-A391-3840119B076B}" type="pres">
      <dgm:prSet presAssocID="{1283CDB0-4DD6-F647-8D9E-A13B749313C9}" presName="parTrans" presStyleCnt="0"/>
      <dgm:spPr/>
    </dgm:pt>
    <dgm:pt modelId="{57018F5E-39BE-6942-A7B2-8B0ACB2B28D6}" type="pres">
      <dgm:prSet presAssocID="{8EFB91C3-224C-9944-87EE-6AE2C97E142C}" presName="node" presStyleLbl="alignAccFollowNode1" presStyleIdx="2" presStyleCnt="4" custScaleX="203495" custLinFactNeighborX="80418" custLinFactNeighborY="218">
        <dgm:presLayoutVars>
          <dgm:bulletEnabled val="1"/>
        </dgm:presLayoutVars>
      </dgm:prSet>
      <dgm:spPr/>
    </dgm:pt>
    <dgm:pt modelId="{865BFD68-1E11-A448-BACA-93E7D414FBB7}" type="pres">
      <dgm:prSet presAssocID="{7842A101-C982-9647-BFD2-B4254105E59B}" presName="vSp" presStyleCnt="0"/>
      <dgm:spPr/>
    </dgm:pt>
    <dgm:pt modelId="{7DAC494F-3D3F-7140-958A-1C085AB714CC}" type="pres">
      <dgm:prSet presAssocID="{32EC58DA-AD08-174D-8553-789145E2AE52}" presName="horFlow" presStyleCnt="0"/>
      <dgm:spPr/>
    </dgm:pt>
    <dgm:pt modelId="{3192CB83-DA1A-7142-A37B-01F394B5FB94}" type="pres">
      <dgm:prSet presAssocID="{32EC58DA-AD08-174D-8553-789145E2AE52}" presName="bigChev" presStyleLbl="node1" presStyleIdx="3" presStyleCnt="4" custLinFactNeighborX="13093" custLinFactNeighborY="10317"/>
      <dgm:spPr/>
    </dgm:pt>
    <dgm:pt modelId="{0F441783-3DAD-F842-8E74-7B352D73BC9F}" type="pres">
      <dgm:prSet presAssocID="{EC4FA3C9-874E-274C-8E0B-1031890420D0}" presName="parTrans" presStyleCnt="0"/>
      <dgm:spPr/>
    </dgm:pt>
    <dgm:pt modelId="{D248A897-0127-5348-A908-E757965CD1E1}" type="pres">
      <dgm:prSet presAssocID="{ADFE3C6C-FF14-6E4A-8C17-DC89B83888C7}" presName="node" presStyleLbl="alignAccFollowNode1" presStyleIdx="3" presStyleCnt="4" custScaleX="209040" custLinFactNeighborX="73206" custLinFactNeighborY="-1465">
        <dgm:presLayoutVars>
          <dgm:bulletEnabled val="1"/>
        </dgm:presLayoutVars>
      </dgm:prSet>
      <dgm:spPr/>
    </dgm:pt>
  </dgm:ptLst>
  <dgm:cxnLst>
    <dgm:cxn modelId="{06D6EB0C-81D6-284B-AB44-C799B54EAD1E}" type="presOf" srcId="{ADFE3C6C-FF14-6E4A-8C17-DC89B83888C7}" destId="{D248A897-0127-5348-A908-E757965CD1E1}" srcOrd="0" destOrd="0" presId="urn:microsoft.com/office/officeart/2005/8/layout/lProcess3"/>
    <dgm:cxn modelId="{D70BF610-7670-D94C-8326-66C46BF2123C}" type="presOf" srcId="{8EFB91C3-224C-9944-87EE-6AE2C97E142C}" destId="{57018F5E-39BE-6942-A7B2-8B0ACB2B28D6}" srcOrd="0" destOrd="0" presId="urn:microsoft.com/office/officeart/2005/8/layout/lProcess3"/>
    <dgm:cxn modelId="{7C597E2B-2482-6C46-923C-BF0379463ADB}" type="presOf" srcId="{77B69E89-3A06-5A4C-9794-F81DB92FD133}" destId="{8FA91757-8BAE-FB42-8606-C52FDA571D04}" srcOrd="0" destOrd="0" presId="urn:microsoft.com/office/officeart/2005/8/layout/lProcess3"/>
    <dgm:cxn modelId="{37D77141-7817-3D45-9FBC-EB12C2EC5B7C}" type="presOf" srcId="{E02E5A04-83D8-5448-BAB4-D0371339BE24}" destId="{75A53BCD-78DD-7D49-BA71-8FFE39452102}" srcOrd="0" destOrd="0" presId="urn:microsoft.com/office/officeart/2005/8/layout/lProcess3"/>
    <dgm:cxn modelId="{AF6DE86A-217D-D64F-999F-7EE615AA6D37}" srcId="{7842A101-C982-9647-BFD2-B4254105E59B}" destId="{8EFB91C3-224C-9944-87EE-6AE2C97E142C}" srcOrd="0" destOrd="0" parTransId="{1283CDB0-4DD6-F647-8D9E-A13B749313C9}" sibTransId="{E22CD985-A619-FD46-9AD3-F8C9BFFDEA27}"/>
    <dgm:cxn modelId="{B0C46D4F-4551-C941-834E-0FD45F37FF9A}" srcId="{F2D57EC9-11C2-8942-8F66-3C4E5ECAE86B}" destId="{E02E5A04-83D8-5448-BAB4-D0371339BE24}" srcOrd="0" destOrd="0" parTransId="{572EBEEB-AC33-C248-9CE0-AACEFC76718A}" sibTransId="{EC7591B7-249B-B84F-B350-8A3FCBF01157}"/>
    <dgm:cxn modelId="{D5EFA573-C41E-BD4E-86F3-CC266A242D07}" type="presOf" srcId="{32EC58DA-AD08-174D-8553-789145E2AE52}" destId="{3192CB83-DA1A-7142-A37B-01F394B5FB94}" srcOrd="0" destOrd="0" presId="urn:microsoft.com/office/officeart/2005/8/layout/lProcess3"/>
    <dgm:cxn modelId="{BC9FBB83-01F9-1C4B-826C-B459D6EAD415}" srcId="{F2D57EC9-11C2-8942-8F66-3C4E5ECAE86B}" destId="{77B69E89-3A06-5A4C-9794-F81DB92FD133}" srcOrd="1" destOrd="0" parTransId="{668F152A-102A-2C4E-AEEB-D99129AF38DB}" sibTransId="{1B475A9A-B128-1342-969E-FF18C91427A3}"/>
    <dgm:cxn modelId="{EA7BEF88-F583-F440-9AF0-2CBF995B595A}" type="presOf" srcId="{7842A101-C982-9647-BFD2-B4254105E59B}" destId="{5922A908-3B1F-8849-840A-161665A655D4}" srcOrd="0" destOrd="0" presId="urn:microsoft.com/office/officeart/2005/8/layout/lProcess3"/>
    <dgm:cxn modelId="{F826209C-7695-F546-9A02-8482176551F5}" type="presOf" srcId="{F2D57EC9-11C2-8942-8F66-3C4E5ECAE86B}" destId="{2C6F6C96-6C6F-7044-AE3F-C00D25E901D5}" srcOrd="0" destOrd="0" presId="urn:microsoft.com/office/officeart/2005/8/layout/lProcess3"/>
    <dgm:cxn modelId="{E1CDDDA2-FEB4-E640-98BA-85A9F629E7BE}" srcId="{77B69E89-3A06-5A4C-9794-F81DB92FD133}" destId="{4F39C0BA-C7C6-0145-AD8D-144D12BADDF4}" srcOrd="0" destOrd="0" parTransId="{8EC1F136-EA3F-C744-B232-DAC8B03E281B}" sibTransId="{BE69E100-4CA8-054C-BFF8-58F726AAEF43}"/>
    <dgm:cxn modelId="{225768B4-87BC-AF47-B5D5-32BB45ECAB2F}" srcId="{E02E5A04-83D8-5448-BAB4-D0371339BE24}" destId="{6AE6B34A-D036-9643-BD6F-915A5DAA8565}" srcOrd="0" destOrd="0" parTransId="{784A0761-4BBE-A04F-8086-5A54FB7DB6D2}" sibTransId="{FF6E188C-D426-AA49-8D04-ABBDF92F1307}"/>
    <dgm:cxn modelId="{04C38BC0-2752-1844-81CC-B693F7C2AF9B}" srcId="{32EC58DA-AD08-174D-8553-789145E2AE52}" destId="{ADFE3C6C-FF14-6E4A-8C17-DC89B83888C7}" srcOrd="0" destOrd="0" parTransId="{EC4FA3C9-874E-274C-8E0B-1031890420D0}" sibTransId="{4E321F0B-51AF-5B48-97BC-5F5B4758B6D0}"/>
    <dgm:cxn modelId="{1F7460C2-53E8-BB4B-AB2D-10E74F1D2715}" srcId="{F2D57EC9-11C2-8942-8F66-3C4E5ECAE86B}" destId="{7842A101-C982-9647-BFD2-B4254105E59B}" srcOrd="2" destOrd="0" parTransId="{F2A85F5B-5CCF-2C4C-98A4-E157027143D4}" sibTransId="{852979E6-2B08-3742-A009-82B9151898FF}"/>
    <dgm:cxn modelId="{3A83CAC6-B904-9D46-9D5B-C417302B67AD}" type="presOf" srcId="{6AE6B34A-D036-9643-BD6F-915A5DAA8565}" destId="{BAC9178F-069B-1B44-82ED-3A16CD68097A}" srcOrd="0" destOrd="0" presId="urn:microsoft.com/office/officeart/2005/8/layout/lProcess3"/>
    <dgm:cxn modelId="{8367BBDC-7D94-BF4A-A569-95228B5758A4}" srcId="{F2D57EC9-11C2-8942-8F66-3C4E5ECAE86B}" destId="{32EC58DA-AD08-174D-8553-789145E2AE52}" srcOrd="3" destOrd="0" parTransId="{412106B0-A04C-154E-BAED-C9CDE35C75CE}" sibTransId="{D25A861C-93D0-9348-9908-5EA2FD8E1F1C}"/>
    <dgm:cxn modelId="{B2344EF7-F957-AF4F-B506-B4390C237240}" type="presOf" srcId="{4F39C0BA-C7C6-0145-AD8D-144D12BADDF4}" destId="{40B8F802-4070-9143-A1DA-D6D375E14BF2}" srcOrd="0" destOrd="0" presId="urn:microsoft.com/office/officeart/2005/8/layout/lProcess3"/>
    <dgm:cxn modelId="{B33AEF33-DD85-A84B-BF49-C0A8E705B98C}" type="presParOf" srcId="{2C6F6C96-6C6F-7044-AE3F-C00D25E901D5}" destId="{3E0FC6F1-9DF0-EE4C-99F2-5742FAA06F07}" srcOrd="0" destOrd="0" presId="urn:microsoft.com/office/officeart/2005/8/layout/lProcess3"/>
    <dgm:cxn modelId="{BE018E07-A9B7-C743-8EFF-582A6D776379}" type="presParOf" srcId="{3E0FC6F1-9DF0-EE4C-99F2-5742FAA06F07}" destId="{75A53BCD-78DD-7D49-BA71-8FFE39452102}" srcOrd="0" destOrd="0" presId="urn:microsoft.com/office/officeart/2005/8/layout/lProcess3"/>
    <dgm:cxn modelId="{C5585979-6B73-9142-BB0F-AE713880BBEE}" type="presParOf" srcId="{3E0FC6F1-9DF0-EE4C-99F2-5742FAA06F07}" destId="{65C59505-31DD-1A42-A1DA-8B2000523DAA}" srcOrd="1" destOrd="0" presId="urn:microsoft.com/office/officeart/2005/8/layout/lProcess3"/>
    <dgm:cxn modelId="{23367372-019D-FD4A-9853-18DB93371F28}" type="presParOf" srcId="{3E0FC6F1-9DF0-EE4C-99F2-5742FAA06F07}" destId="{BAC9178F-069B-1B44-82ED-3A16CD68097A}" srcOrd="2" destOrd="0" presId="urn:microsoft.com/office/officeart/2005/8/layout/lProcess3"/>
    <dgm:cxn modelId="{22AB3DE1-550B-FC44-9004-D7CE84EA580A}" type="presParOf" srcId="{2C6F6C96-6C6F-7044-AE3F-C00D25E901D5}" destId="{1839B5A4-0823-B343-A3B4-E0A626D18B75}" srcOrd="1" destOrd="0" presId="urn:microsoft.com/office/officeart/2005/8/layout/lProcess3"/>
    <dgm:cxn modelId="{D5753D46-6E71-8D4B-8845-A5D3F626DECB}" type="presParOf" srcId="{2C6F6C96-6C6F-7044-AE3F-C00D25E901D5}" destId="{5EAD7A1D-69A4-F141-AD84-B1D70C864539}" srcOrd="2" destOrd="0" presId="urn:microsoft.com/office/officeart/2005/8/layout/lProcess3"/>
    <dgm:cxn modelId="{CA8B334F-48E6-7B42-B727-E6FA4EDAB4A8}" type="presParOf" srcId="{5EAD7A1D-69A4-F141-AD84-B1D70C864539}" destId="{8FA91757-8BAE-FB42-8606-C52FDA571D04}" srcOrd="0" destOrd="0" presId="urn:microsoft.com/office/officeart/2005/8/layout/lProcess3"/>
    <dgm:cxn modelId="{9243D46F-DED8-BD4A-928F-8E9E180DE33D}" type="presParOf" srcId="{5EAD7A1D-69A4-F141-AD84-B1D70C864539}" destId="{6E63F22F-6F07-0447-89BE-C557C7CBCBA9}" srcOrd="1" destOrd="0" presId="urn:microsoft.com/office/officeart/2005/8/layout/lProcess3"/>
    <dgm:cxn modelId="{B5EE329F-4BB0-8F41-A72D-1CD24102EA19}" type="presParOf" srcId="{5EAD7A1D-69A4-F141-AD84-B1D70C864539}" destId="{40B8F802-4070-9143-A1DA-D6D375E14BF2}" srcOrd="2" destOrd="0" presId="urn:microsoft.com/office/officeart/2005/8/layout/lProcess3"/>
    <dgm:cxn modelId="{58D99E49-843F-7A4E-A72B-927C967B34F9}" type="presParOf" srcId="{2C6F6C96-6C6F-7044-AE3F-C00D25E901D5}" destId="{E5D0C6D5-5AEF-B24E-AB4A-2DC5E079EEFD}" srcOrd="3" destOrd="0" presId="urn:microsoft.com/office/officeart/2005/8/layout/lProcess3"/>
    <dgm:cxn modelId="{4C56E72E-4232-0B4B-88BE-C5BA52ECEAAD}" type="presParOf" srcId="{2C6F6C96-6C6F-7044-AE3F-C00D25E901D5}" destId="{2B0F5E75-D24F-4442-A5FD-2A62FF1DDCD3}" srcOrd="4" destOrd="0" presId="urn:microsoft.com/office/officeart/2005/8/layout/lProcess3"/>
    <dgm:cxn modelId="{094139C0-C99B-DD48-973C-5FE528810B3B}" type="presParOf" srcId="{2B0F5E75-D24F-4442-A5FD-2A62FF1DDCD3}" destId="{5922A908-3B1F-8849-840A-161665A655D4}" srcOrd="0" destOrd="0" presId="urn:microsoft.com/office/officeart/2005/8/layout/lProcess3"/>
    <dgm:cxn modelId="{4FDE7535-3D3B-6940-A9A0-35104425E2D8}" type="presParOf" srcId="{2B0F5E75-D24F-4442-A5FD-2A62FF1DDCD3}" destId="{41FCFD41-1129-2B4C-A391-3840119B076B}" srcOrd="1" destOrd="0" presId="urn:microsoft.com/office/officeart/2005/8/layout/lProcess3"/>
    <dgm:cxn modelId="{B5C62FAD-6BEA-9745-9387-08332682C4EE}" type="presParOf" srcId="{2B0F5E75-D24F-4442-A5FD-2A62FF1DDCD3}" destId="{57018F5E-39BE-6942-A7B2-8B0ACB2B28D6}" srcOrd="2" destOrd="0" presId="urn:microsoft.com/office/officeart/2005/8/layout/lProcess3"/>
    <dgm:cxn modelId="{AC06651D-C290-F342-8028-CF2F51D07FFF}" type="presParOf" srcId="{2C6F6C96-6C6F-7044-AE3F-C00D25E901D5}" destId="{865BFD68-1E11-A448-BACA-93E7D414FBB7}" srcOrd="5" destOrd="0" presId="urn:microsoft.com/office/officeart/2005/8/layout/lProcess3"/>
    <dgm:cxn modelId="{266BCB79-E049-3F4A-9E24-9AEB956EA707}" type="presParOf" srcId="{2C6F6C96-6C6F-7044-AE3F-C00D25E901D5}" destId="{7DAC494F-3D3F-7140-958A-1C085AB714CC}" srcOrd="6" destOrd="0" presId="urn:microsoft.com/office/officeart/2005/8/layout/lProcess3"/>
    <dgm:cxn modelId="{4C8C69C9-7490-2244-AF9B-8F818F00742B}" type="presParOf" srcId="{7DAC494F-3D3F-7140-958A-1C085AB714CC}" destId="{3192CB83-DA1A-7142-A37B-01F394B5FB94}" srcOrd="0" destOrd="0" presId="urn:microsoft.com/office/officeart/2005/8/layout/lProcess3"/>
    <dgm:cxn modelId="{3918B50F-1BE1-7147-9B32-D3E81B40B5A8}" type="presParOf" srcId="{7DAC494F-3D3F-7140-958A-1C085AB714CC}" destId="{0F441783-3DAD-F842-8E74-7B352D73BC9F}" srcOrd="1" destOrd="0" presId="urn:microsoft.com/office/officeart/2005/8/layout/lProcess3"/>
    <dgm:cxn modelId="{25933603-AA7E-5B40-91AC-7E13A7DCA269}" type="presParOf" srcId="{7DAC494F-3D3F-7140-958A-1C085AB714CC}" destId="{D248A897-0127-5348-A908-E757965CD1E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53BCD-78DD-7D49-BA71-8FFE39452102}">
      <dsp:nvSpPr>
        <dsp:cNvPr id="0" name=""/>
        <dsp:cNvSpPr/>
      </dsp:nvSpPr>
      <dsp:spPr>
        <a:xfrm>
          <a:off x="1476957" y="48662"/>
          <a:ext cx="1661777" cy="664711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in silico</a:t>
          </a:r>
        </a:p>
      </dsp:txBody>
      <dsp:txXfrm>
        <a:off x="1809313" y="48662"/>
        <a:ext cx="997066" cy="664711"/>
      </dsp:txXfrm>
    </dsp:sp>
    <dsp:sp modelId="{BAC9178F-069B-1B44-82ED-3A16CD68097A}">
      <dsp:nvSpPr>
        <dsp:cNvPr id="0" name=""/>
        <dsp:cNvSpPr/>
      </dsp:nvSpPr>
      <dsp:spPr>
        <a:xfrm>
          <a:off x="3021082" y="92933"/>
          <a:ext cx="2760647" cy="55171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Epitope Prediction</a:t>
          </a:r>
        </a:p>
      </dsp:txBody>
      <dsp:txXfrm>
        <a:off x="3296937" y="92933"/>
        <a:ext cx="2208937" cy="551710"/>
      </dsp:txXfrm>
    </dsp:sp>
    <dsp:sp modelId="{8FA91757-8BAE-FB42-8606-C52FDA571D04}">
      <dsp:nvSpPr>
        <dsp:cNvPr id="0" name=""/>
        <dsp:cNvSpPr/>
      </dsp:nvSpPr>
      <dsp:spPr>
        <a:xfrm>
          <a:off x="1507843" y="780728"/>
          <a:ext cx="1661777" cy="664711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16428"/>
                <a:satOff val="-2085"/>
                <a:lumOff val="88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6428"/>
                <a:satOff val="-2085"/>
                <a:lumOff val="88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6428"/>
                <a:satOff val="-2085"/>
                <a:lumOff val="88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in vitro</a:t>
          </a:r>
        </a:p>
      </dsp:txBody>
      <dsp:txXfrm>
        <a:off x="1840199" y="780728"/>
        <a:ext cx="997066" cy="664711"/>
      </dsp:txXfrm>
    </dsp:sp>
    <dsp:sp modelId="{40B8F802-4070-9143-A1DA-D6D375E14BF2}">
      <dsp:nvSpPr>
        <dsp:cNvPr id="0" name=""/>
        <dsp:cNvSpPr/>
      </dsp:nvSpPr>
      <dsp:spPr>
        <a:xfrm>
          <a:off x="3053588" y="827830"/>
          <a:ext cx="2719172" cy="55171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HLA Binding</a:t>
          </a:r>
        </a:p>
      </dsp:txBody>
      <dsp:txXfrm>
        <a:off x="3329443" y="827830"/>
        <a:ext cx="2167462" cy="551710"/>
      </dsp:txXfrm>
    </dsp:sp>
    <dsp:sp modelId="{5922A908-3B1F-8849-840A-161665A655D4}">
      <dsp:nvSpPr>
        <dsp:cNvPr id="0" name=""/>
        <dsp:cNvSpPr/>
      </dsp:nvSpPr>
      <dsp:spPr>
        <a:xfrm>
          <a:off x="1476957" y="1520525"/>
          <a:ext cx="1661777" cy="664711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32855"/>
                <a:satOff val="-4171"/>
                <a:lumOff val="17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2855"/>
                <a:satOff val="-4171"/>
                <a:lumOff val="17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2855"/>
                <a:satOff val="-4171"/>
                <a:lumOff val="17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in vitro</a:t>
          </a:r>
        </a:p>
      </dsp:txBody>
      <dsp:txXfrm>
        <a:off x="1809313" y="1520525"/>
        <a:ext cx="997066" cy="664711"/>
      </dsp:txXfrm>
    </dsp:sp>
    <dsp:sp modelId="{57018F5E-39BE-6942-A7B2-8B0ACB2B28D6}">
      <dsp:nvSpPr>
        <dsp:cNvPr id="0" name=""/>
        <dsp:cNvSpPr/>
      </dsp:nvSpPr>
      <dsp:spPr>
        <a:xfrm>
          <a:off x="3022404" y="1574406"/>
          <a:ext cx="2806756" cy="55171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T cell Activity</a:t>
          </a:r>
        </a:p>
      </dsp:txBody>
      <dsp:txXfrm>
        <a:off x="3298259" y="1574406"/>
        <a:ext cx="2255046" cy="551710"/>
      </dsp:txXfrm>
    </dsp:sp>
    <dsp:sp modelId="{3192CB83-DA1A-7142-A37B-01F394B5FB94}">
      <dsp:nvSpPr>
        <dsp:cNvPr id="0" name=""/>
        <dsp:cNvSpPr/>
      </dsp:nvSpPr>
      <dsp:spPr>
        <a:xfrm>
          <a:off x="1431214" y="2275635"/>
          <a:ext cx="1661777" cy="664711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review</a:t>
          </a:r>
        </a:p>
      </dsp:txBody>
      <dsp:txXfrm>
        <a:off x="1763570" y="2275635"/>
        <a:ext cx="997066" cy="664711"/>
      </dsp:txXfrm>
    </dsp:sp>
    <dsp:sp modelId="{D248A897-0127-5348-A908-E757965CD1E1}">
      <dsp:nvSpPr>
        <dsp:cNvPr id="0" name=""/>
        <dsp:cNvSpPr/>
      </dsp:nvSpPr>
      <dsp:spPr>
        <a:xfrm>
          <a:off x="3006824" y="2322891"/>
          <a:ext cx="2883237" cy="55171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Literature</a:t>
          </a:r>
        </a:p>
      </dsp:txBody>
      <dsp:txXfrm>
        <a:off x="3282679" y="2322891"/>
        <a:ext cx="2331527" cy="551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y-A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9481F-0497-42C9-BC6E-F408A789AA40}" type="datetimeFigureOut">
              <a:rPr lang="hy-AM" smtClean="0"/>
              <a:t>14.03.2019</a:t>
            </a:fld>
            <a:endParaRPr lang="hy-A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y-A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58C9B-1DF6-49BA-9D9A-A314D8DFD4A1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138074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Duplications: replace deletion by dublication at right side  Top left not ok either, header and text</a:t>
            </a:r>
            <a:endParaRPr lang="hy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58C9B-1DF6-49BA-9D9A-A314D8DFD4A1}" type="slidenum">
              <a:rPr lang="hy-AM" smtClean="0"/>
              <a:t>1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106135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3B68-727E-4100-8E5F-70F962DFF49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1FB2-6F53-47A0-A70C-2BFFC6D0F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7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3B68-727E-4100-8E5F-70F962DFF49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1FB2-6F53-47A0-A70C-2BFFC6D0F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4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3B68-727E-4100-8E5F-70F962DFF49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1FB2-6F53-47A0-A70C-2BFFC6D0F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7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3B68-727E-4100-8E5F-70F962DFF49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1FB2-6F53-47A0-A70C-2BFFC6D0F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4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3B68-727E-4100-8E5F-70F962DFF49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1FB2-6F53-47A0-A70C-2BFFC6D0F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3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3B68-727E-4100-8E5F-70F962DFF49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1FB2-6F53-47A0-A70C-2BFFC6D0F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1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3B68-727E-4100-8E5F-70F962DFF49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1FB2-6F53-47A0-A70C-2BFFC6D0F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7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3B68-727E-4100-8E5F-70F962DFF49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1FB2-6F53-47A0-A70C-2BFFC6D0F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1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3B68-727E-4100-8E5F-70F962DFF49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1FB2-6F53-47A0-A70C-2BFFC6D0F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6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3B68-727E-4100-8E5F-70F962DFF49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1FB2-6F53-47A0-A70C-2BFFC6D0F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6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3B68-727E-4100-8E5F-70F962DFF49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1FB2-6F53-47A0-A70C-2BFFC6D0F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2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C3B68-727E-4100-8E5F-70F962DFF49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41FB2-6F53-47A0-A70C-2BFFC6D0F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7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24" Type="http://schemas.microsoft.com/office/2007/relationships/hdphoto" Target="../media/hdphoto1.wdp"/><Relationship Id="rId5" Type="http://schemas.openxmlformats.org/officeDocument/2006/relationships/diagramData" Target="../diagrams/data1.xml"/><Relationship Id="rId15" Type="http://schemas.openxmlformats.org/officeDocument/2006/relationships/image" Target="../media/image8.png"/><Relationship Id="rId23" Type="http://schemas.openxmlformats.org/officeDocument/2006/relationships/image" Target="../media/image15.png"/><Relationship Id="rId10" Type="http://schemas.openxmlformats.org/officeDocument/2006/relationships/image" Target="../media/image3.jp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diagramDrawing" Target="../diagrams/drawing1.xml"/><Relationship Id="rId14" Type="http://schemas.openxmlformats.org/officeDocument/2006/relationships/image" Target="../media/image7.png"/><Relationship Id="rId2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B0D40D-87DC-4394-B58D-8127A4CF6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7" y="426720"/>
            <a:ext cx="7151986" cy="3840480"/>
          </a:xfrm>
          <a:prstGeom prst="rect">
            <a:avLst/>
          </a:prstGeom>
        </p:spPr>
      </p:pic>
      <p:pic>
        <p:nvPicPr>
          <p:cNvPr id="6" name="Picture 4" descr="Epi_Logo_Banner_ppt.png">
            <a:extLst>
              <a:ext uri="{FF2B5EF4-FFF2-40B4-BE49-F238E27FC236}">
                <a16:creationId xmlns:a16="http://schemas.microsoft.com/office/drawing/2014/main" id="{71AEC7F3-3BD4-4677-B4DE-8A2D11C79518}"/>
              </a:ext>
            </a:extLst>
          </p:cNvPr>
          <p:cNvPicPr>
            <a:picLocks/>
          </p:cNvPicPr>
          <p:nvPr/>
        </p:nvPicPr>
        <p:blipFill>
          <a:blip r:embed="rId4" cstate="print"/>
          <a:srcRect r="999"/>
          <a:stretch>
            <a:fillRect/>
          </a:stretch>
        </p:blipFill>
        <p:spPr bwMode="auto">
          <a:xfrm>
            <a:off x="0" y="-40518"/>
            <a:ext cx="32918400" cy="3544246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53999">
                <a:srgbClr val="FFFFFF"/>
              </a:gs>
              <a:gs pos="77000">
                <a:srgbClr val="FFFF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285AA3-2D48-44C7-B0C4-14744AEA9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03" y="598576"/>
            <a:ext cx="5726206" cy="228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7C5A20-7FBE-4F20-A0A8-4E8251290108}"/>
              </a:ext>
            </a:extLst>
          </p:cNvPr>
          <p:cNvSpPr/>
          <p:nvPr/>
        </p:nvSpPr>
        <p:spPr>
          <a:xfrm>
            <a:off x="5575270" y="147160"/>
            <a:ext cx="268787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7865">
              <a:defRPr/>
            </a:pPr>
            <a:r>
              <a:rPr lang="en-US" sz="5400" b="1" dirty="0">
                <a:solidFill>
                  <a:schemeClr val="bg1"/>
                </a:solidFill>
              </a:rPr>
              <a:t>Innovative Preclinical Assessment Tools for Safety and Efficacy of Protein and Peptide Therapeutics … Of Peptides and P-ANDAS</a:t>
            </a:r>
          </a:p>
          <a:p>
            <a:pPr algn="ctr" defTabSz="546488">
              <a:tabLst>
                <a:tab pos="3119685" algn="l"/>
              </a:tabLst>
              <a:defRPr/>
            </a:pPr>
            <a:r>
              <a:rPr lang="en-US" sz="3600" dirty="0">
                <a:solidFill>
                  <a:schemeClr val="bg1"/>
                </a:solidFill>
              </a:rPr>
              <a:t>Brian J Roberts PhD</a:t>
            </a:r>
            <a:r>
              <a:rPr lang="en-US" sz="3600" baseline="30000" dirty="0">
                <a:solidFill>
                  <a:schemeClr val="bg1"/>
                </a:solidFill>
              </a:rPr>
              <a:t>1</a:t>
            </a:r>
            <a:r>
              <a:rPr lang="en-US" sz="3600" dirty="0">
                <a:solidFill>
                  <a:schemeClr val="bg1"/>
                </a:solidFill>
              </a:rPr>
              <a:t>, Frances Terry MPH</a:t>
            </a:r>
            <a:r>
              <a:rPr lang="en-US" sz="3600" baseline="30000" dirty="0">
                <a:solidFill>
                  <a:schemeClr val="bg1"/>
                </a:solidFill>
              </a:rPr>
              <a:t>1</a:t>
            </a:r>
            <a:r>
              <a:rPr lang="en-US" sz="3600" dirty="0">
                <a:solidFill>
                  <a:schemeClr val="bg1"/>
                </a:solidFill>
              </a:rPr>
              <a:t>,  Lenny Moise PhD</a:t>
            </a:r>
            <a:r>
              <a:rPr lang="en-US" sz="3600" baseline="30000" dirty="0">
                <a:solidFill>
                  <a:schemeClr val="bg1"/>
                </a:solidFill>
              </a:rPr>
              <a:t>1 </a:t>
            </a:r>
            <a:r>
              <a:rPr lang="en-US" sz="3600" dirty="0">
                <a:solidFill>
                  <a:schemeClr val="bg1"/>
                </a:solidFill>
              </a:rPr>
              <a:t>, Christine Boyle PhD</a:t>
            </a:r>
            <a:r>
              <a:rPr lang="en-US" sz="3600" baseline="30000" dirty="0">
                <a:solidFill>
                  <a:schemeClr val="bg1"/>
                </a:solidFill>
              </a:rPr>
              <a:t>1</a:t>
            </a:r>
            <a:r>
              <a:rPr lang="en-US" sz="3600" dirty="0">
                <a:solidFill>
                  <a:schemeClr val="bg1"/>
                </a:solidFill>
              </a:rPr>
              <a:t>,</a:t>
            </a:r>
          </a:p>
          <a:p>
            <a:pPr algn="ctr" defTabSz="546488">
              <a:tabLst>
                <a:tab pos="3119685" algn="l"/>
              </a:tabLst>
              <a:defRPr/>
            </a:pPr>
            <a:r>
              <a:rPr lang="en-US" sz="3600" dirty="0">
                <a:solidFill>
                  <a:schemeClr val="bg1"/>
                </a:solidFill>
              </a:rPr>
              <a:t> William Martin and Anne S. De Groot MD</a:t>
            </a:r>
            <a:r>
              <a:rPr lang="en-US" sz="3600" baseline="30000" dirty="0">
                <a:solidFill>
                  <a:schemeClr val="bg1"/>
                </a:solidFill>
              </a:rPr>
              <a:t>1</a:t>
            </a:r>
            <a:r>
              <a:rPr lang="en-US" sz="3600" dirty="0">
                <a:solidFill>
                  <a:schemeClr val="bg1"/>
                </a:solidFill>
              </a:rPr>
              <a:t>,</a:t>
            </a:r>
            <a:r>
              <a:rPr lang="en-US" sz="3600" baseline="30000" dirty="0">
                <a:solidFill>
                  <a:schemeClr val="bg1"/>
                </a:solidFill>
              </a:rPr>
              <a:t>2</a:t>
            </a:r>
          </a:p>
          <a:p>
            <a:pPr algn="ctr" defTabSz="514940">
              <a:defRPr/>
            </a:pPr>
            <a:r>
              <a:rPr lang="en-US" i="1" baseline="30000" dirty="0">
                <a:solidFill>
                  <a:schemeClr val="bg1"/>
                </a:solidFill>
              </a:rPr>
              <a:t>1</a:t>
            </a:r>
            <a:r>
              <a:rPr lang="en-US" i="1" dirty="0">
                <a:solidFill>
                  <a:schemeClr val="bg1"/>
                </a:solidFill>
              </a:rPr>
              <a:t>EpiVax, Inc.;  </a:t>
            </a:r>
            <a:r>
              <a:rPr lang="en-US" i="1" baseline="30000" dirty="0">
                <a:solidFill>
                  <a:schemeClr val="bg1"/>
                </a:solidFill>
              </a:rPr>
              <a:t>2</a:t>
            </a:r>
            <a:r>
              <a:rPr lang="en-US" i="1" dirty="0">
                <a:solidFill>
                  <a:schemeClr val="bg1"/>
                </a:solidFill>
              </a:rPr>
              <a:t>Professor (Research) and Director, Institute for Immunology and Informatics, University of Rhode Island, USA </a:t>
            </a:r>
          </a:p>
        </p:txBody>
      </p:sp>
      <p:sp>
        <p:nvSpPr>
          <p:cNvPr id="9" name="Rectangle 647">
            <a:extLst>
              <a:ext uri="{FF2B5EF4-FFF2-40B4-BE49-F238E27FC236}">
                <a16:creationId xmlns:a16="http://schemas.microsoft.com/office/drawing/2014/main" id="{A943A5D4-7333-4B73-A20E-B1FE9051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" y="3864226"/>
            <a:ext cx="15883128" cy="634053"/>
          </a:xfrm>
          <a:prstGeom prst="rect">
            <a:avLst/>
          </a:prstGeom>
          <a:solidFill>
            <a:srgbClr val="002060"/>
          </a:solidFill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3404" tIns="31703" rIns="63404" bIns="31703" anchor="ctr">
            <a:spAutoFit/>
          </a:bodyPr>
          <a:lstStyle/>
          <a:p>
            <a:pPr algn="ctr" defTabSz="887865" eaLnBrk="0" hangingPunct="0"/>
            <a:r>
              <a:rPr lang="en-US" sz="3704" b="1" kern="0" dirty="0">
                <a:solidFill>
                  <a:schemeClr val="bg1"/>
                </a:solidFill>
                <a:latin typeface="Arial" pitchFamily="34" charset="0"/>
                <a:ea typeface="Calibri" charset="0"/>
                <a:cs typeface="Arial" pitchFamily="34" charset="0"/>
              </a:rPr>
              <a:t>Abstract</a:t>
            </a:r>
          </a:p>
        </p:txBody>
      </p: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4F4ADAB9-C602-40BD-BB38-73995C9192F3}"/>
              </a:ext>
            </a:extLst>
          </p:cNvPr>
          <p:cNvGrpSpPr/>
          <p:nvPr/>
        </p:nvGrpSpPr>
        <p:grpSpPr>
          <a:xfrm>
            <a:off x="16540711" y="4692192"/>
            <a:ext cx="15919861" cy="3722682"/>
            <a:chOff x="16743517" y="4818944"/>
            <a:chExt cx="15854843" cy="52998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6161E6-E5D1-4E14-9FFF-42F8FB285CE8}"/>
                </a:ext>
              </a:extLst>
            </p:cNvPr>
            <p:cNvSpPr/>
            <p:nvPr/>
          </p:nvSpPr>
          <p:spPr>
            <a:xfrm>
              <a:off x="16743517" y="4818944"/>
              <a:ext cx="15854843" cy="529982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lIns="169296" tIns="84648" rIns="169296" bIns="33123">
              <a:spAutoFit/>
            </a:bodyPr>
            <a:lstStyle/>
            <a:p>
              <a:pPr algn="just">
                <a:spcAft>
                  <a:spcPts val="400"/>
                </a:spcAft>
              </a:pPr>
              <a:endParaRPr lang="en-US" sz="2500" dirty="0">
                <a:solidFill>
                  <a:srgbClr val="002060"/>
                </a:solidFill>
              </a:endParaRPr>
            </a:p>
            <a:p>
              <a:pPr algn="just">
                <a:spcAft>
                  <a:spcPts val="400"/>
                </a:spcAft>
              </a:pPr>
              <a:endParaRPr lang="en-US" sz="2500" dirty="0">
                <a:solidFill>
                  <a:srgbClr val="002060"/>
                </a:solidFill>
              </a:endParaRPr>
            </a:p>
            <a:p>
              <a:pPr algn="just">
                <a:spcAft>
                  <a:spcPts val="400"/>
                </a:spcAft>
              </a:pPr>
              <a:endParaRPr lang="en-US" sz="2500" dirty="0">
                <a:solidFill>
                  <a:srgbClr val="002060"/>
                </a:solidFill>
              </a:endParaRPr>
            </a:p>
            <a:p>
              <a:pPr algn="just">
                <a:spcAft>
                  <a:spcPts val="400"/>
                </a:spcAft>
              </a:pPr>
              <a:endParaRPr lang="en-US" sz="2500" dirty="0">
                <a:solidFill>
                  <a:srgbClr val="002060"/>
                </a:solidFill>
              </a:endParaRPr>
            </a:p>
            <a:p>
              <a:pPr algn="just">
                <a:spcAft>
                  <a:spcPts val="400"/>
                </a:spcAft>
              </a:pPr>
              <a:endParaRPr lang="en-US" sz="2500" dirty="0">
                <a:solidFill>
                  <a:srgbClr val="002060"/>
                </a:solidFill>
              </a:endParaRPr>
            </a:p>
            <a:p>
              <a:pPr algn="just">
                <a:spcAft>
                  <a:spcPts val="400"/>
                </a:spcAft>
              </a:pPr>
              <a:endParaRPr lang="en-US" sz="2500" dirty="0">
                <a:solidFill>
                  <a:srgbClr val="002060"/>
                </a:solidFill>
              </a:endParaRPr>
            </a:p>
            <a:p>
              <a:pPr algn="just">
                <a:spcAft>
                  <a:spcPts val="400"/>
                </a:spcAft>
              </a:pPr>
              <a:endParaRPr lang="en-US" sz="2500" dirty="0">
                <a:solidFill>
                  <a:srgbClr val="002060"/>
                </a:solidFill>
              </a:endParaRPr>
            </a:p>
            <a:p>
              <a:pPr algn="just">
                <a:spcAft>
                  <a:spcPts val="400"/>
                </a:spcAft>
              </a:pPr>
              <a:endParaRPr lang="en-US" sz="2500" dirty="0">
                <a:solidFill>
                  <a:srgbClr val="002060"/>
                </a:solidFill>
              </a:endParaRPr>
            </a:p>
            <a:p>
              <a:pPr algn="just">
                <a:spcAft>
                  <a:spcPts val="400"/>
                </a:spcAft>
              </a:pPr>
              <a:endParaRPr lang="en-US" sz="2500" dirty="0">
                <a:solidFill>
                  <a:srgbClr val="002060"/>
                </a:solidFill>
              </a:endParaRPr>
            </a:p>
            <a:p>
              <a:pPr algn="just">
                <a:spcAft>
                  <a:spcPts val="400"/>
                </a:spcAft>
              </a:pPr>
              <a:endParaRPr lang="en-US" sz="2500" dirty="0">
                <a:solidFill>
                  <a:srgbClr val="002060"/>
                </a:solidFill>
              </a:endParaRPr>
            </a:p>
            <a:p>
              <a:pPr algn="just">
                <a:spcAft>
                  <a:spcPts val="400"/>
                </a:spcAft>
              </a:pPr>
              <a:endParaRPr lang="en-US" sz="2500" dirty="0">
                <a:solidFill>
                  <a:srgbClr val="002060"/>
                </a:solidFill>
              </a:endParaRPr>
            </a:p>
            <a:p>
              <a:pPr algn="just">
                <a:spcAft>
                  <a:spcPts val="400"/>
                </a:spcAft>
              </a:pPr>
              <a:endParaRPr lang="en-US" sz="2500" dirty="0">
                <a:solidFill>
                  <a:srgbClr val="002060"/>
                </a:solidFill>
              </a:endParaRPr>
            </a:p>
          </p:txBody>
        </p:sp>
        <p:graphicFrame>
          <p:nvGraphicFramePr>
            <p:cNvPr id="13" name="Diagram 12">
              <a:extLst>
                <a:ext uri="{FF2B5EF4-FFF2-40B4-BE49-F238E27FC236}">
                  <a16:creationId xmlns:a16="http://schemas.microsoft.com/office/drawing/2014/main" id="{93C18331-2685-4129-82FA-D1BA295A3EC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03334008"/>
                </p:ext>
              </p:extLst>
            </p:nvPr>
          </p:nvGraphicFramePr>
          <p:xfrm>
            <a:off x="17504529" y="5309218"/>
            <a:ext cx="7105705" cy="418604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4" name="Chevron 6">
              <a:extLst>
                <a:ext uri="{FF2B5EF4-FFF2-40B4-BE49-F238E27FC236}">
                  <a16:creationId xmlns:a16="http://schemas.microsoft.com/office/drawing/2014/main" id="{BAE94085-E46B-4F77-9F36-D45C7538D762}"/>
                </a:ext>
              </a:extLst>
            </p:cNvPr>
            <p:cNvSpPr/>
            <p:nvPr/>
          </p:nvSpPr>
          <p:spPr>
            <a:xfrm>
              <a:off x="24399423" y="5907146"/>
              <a:ext cx="1246155" cy="2672329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ound Diagonal Corner Rectangle 7">
              <a:extLst>
                <a:ext uri="{FF2B5EF4-FFF2-40B4-BE49-F238E27FC236}">
                  <a16:creationId xmlns:a16="http://schemas.microsoft.com/office/drawing/2014/main" id="{2E1A0289-C3B1-4139-9533-2FB46A7A536C}"/>
                </a:ext>
              </a:extLst>
            </p:cNvPr>
            <p:cNvSpPr/>
            <p:nvPr/>
          </p:nvSpPr>
          <p:spPr>
            <a:xfrm>
              <a:off x="26393794" y="5431886"/>
              <a:ext cx="4594206" cy="3940714"/>
            </a:xfrm>
            <a:prstGeom prst="round2DiagRect">
              <a:avLst/>
            </a:prstGeom>
            <a:solidFill>
              <a:srgbClr val="512276"/>
            </a:solidFill>
            <a:effectLst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1432F7-0784-4D0E-8841-83A4EB3DB0CC}"/>
                </a:ext>
              </a:extLst>
            </p:cNvPr>
            <p:cNvSpPr txBox="1"/>
            <p:nvPr/>
          </p:nvSpPr>
          <p:spPr>
            <a:xfrm>
              <a:off x="26441075" y="5672295"/>
              <a:ext cx="4594206" cy="3198631"/>
            </a:xfrm>
            <a:prstGeom prst="rect">
              <a:avLst/>
            </a:prstGeom>
            <a:noFill/>
            <a:effectLst>
              <a:reflection stA="45000" endPos="1200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EpiVax’s Expert Opinion on the Human Immune Response to RLD vs New Drug Candidate Synthetic Peptide Equivalent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EBE932-BD08-47F9-88D5-83F50CE18379}"/>
              </a:ext>
            </a:extLst>
          </p:cNvPr>
          <p:cNvGrpSpPr/>
          <p:nvPr/>
        </p:nvGrpSpPr>
        <p:grpSpPr>
          <a:xfrm>
            <a:off x="16762248" y="9919650"/>
            <a:ext cx="16766876" cy="7037030"/>
            <a:chOff x="445054" y="26131836"/>
            <a:chExt cx="12151375" cy="57572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47D14E3-31C5-46FE-8F30-E3574F8DD108}"/>
                </a:ext>
              </a:extLst>
            </p:cNvPr>
            <p:cNvSpPr txBox="1"/>
            <p:nvPr/>
          </p:nvSpPr>
          <p:spPr>
            <a:xfrm>
              <a:off x="8413206" y="31519768"/>
              <a:ext cx="4183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Adapted from </a:t>
              </a:r>
              <a:r>
                <a:rPr lang="en-US" dirty="0" err="1"/>
                <a:t>Steere</a:t>
              </a:r>
              <a:r>
                <a:rPr lang="en-US" dirty="0"/>
                <a:t> et al, 2006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6C9616-1337-40E0-B233-6CB77EA63AC3}"/>
                </a:ext>
              </a:extLst>
            </p:cNvPr>
            <p:cNvSpPr/>
            <p:nvPr/>
          </p:nvSpPr>
          <p:spPr>
            <a:xfrm>
              <a:off x="7701370" y="26283592"/>
              <a:ext cx="4142486" cy="5151225"/>
            </a:xfrm>
            <a:prstGeom prst="rect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21000">
                  <a:schemeClr val="accent1">
                    <a:tint val="44500"/>
                    <a:satMod val="160000"/>
                  </a:schemeClr>
                </a:gs>
                <a:gs pos="52000">
                  <a:schemeClr val="bg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8D1BA13-37BE-430B-90D6-BA12BFDF82AF}"/>
                </a:ext>
              </a:extLst>
            </p:cNvPr>
            <p:cNvGrpSpPr/>
            <p:nvPr/>
          </p:nvGrpSpPr>
          <p:grpSpPr>
            <a:xfrm>
              <a:off x="445054" y="26131836"/>
              <a:ext cx="11594831" cy="5267715"/>
              <a:chOff x="0" y="1349232"/>
              <a:chExt cx="12458202" cy="5508768"/>
            </a:xfrm>
          </p:grpSpPr>
          <p:sp>
            <p:nvSpPr>
              <p:cNvPr id="23" name="Callout: Right Arrow 22">
                <a:extLst>
                  <a:ext uri="{FF2B5EF4-FFF2-40B4-BE49-F238E27FC236}">
                    <a16:creationId xmlns:a16="http://schemas.microsoft.com/office/drawing/2014/main" id="{CDF793AE-339D-4306-9D35-C0A9C6575804}"/>
                  </a:ext>
                </a:extLst>
              </p:cNvPr>
              <p:cNvSpPr/>
              <p:nvPr/>
            </p:nvSpPr>
            <p:spPr>
              <a:xfrm>
                <a:off x="4105657" y="1355958"/>
                <a:ext cx="4101731" cy="5486400"/>
              </a:xfrm>
              <a:prstGeom prst="rightArrowCallout">
                <a:avLst>
                  <a:gd name="adj1" fmla="val 37372"/>
                  <a:gd name="adj2" fmla="val 35269"/>
                  <a:gd name="adj3" fmla="val 17072"/>
                  <a:gd name="adj4" fmla="val 79725"/>
                </a:avLst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21000">
                    <a:schemeClr val="accent1">
                      <a:tint val="44500"/>
                      <a:satMod val="160000"/>
                    </a:schemeClr>
                  </a:gs>
                  <a:gs pos="52000">
                    <a:schemeClr val="bg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Callout: Right Arrow 23">
                <a:extLst>
                  <a:ext uri="{FF2B5EF4-FFF2-40B4-BE49-F238E27FC236}">
                    <a16:creationId xmlns:a16="http://schemas.microsoft.com/office/drawing/2014/main" id="{1FA22611-4C4E-46A8-822D-D05BF3B79214}"/>
                  </a:ext>
                </a:extLst>
              </p:cNvPr>
              <p:cNvSpPr/>
              <p:nvPr/>
            </p:nvSpPr>
            <p:spPr>
              <a:xfrm>
                <a:off x="0" y="1349232"/>
                <a:ext cx="4101731" cy="5486400"/>
              </a:xfrm>
              <a:prstGeom prst="rightArrowCallout">
                <a:avLst>
                  <a:gd name="adj1" fmla="val 37372"/>
                  <a:gd name="adj2" fmla="val 35269"/>
                  <a:gd name="adj3" fmla="val 17072"/>
                  <a:gd name="adj4" fmla="val 79725"/>
                </a:avLst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21000">
                    <a:schemeClr val="accent1">
                      <a:tint val="44500"/>
                      <a:satMod val="160000"/>
                    </a:schemeClr>
                  </a:gs>
                  <a:gs pos="52000">
                    <a:schemeClr val="bg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EC5E595-3E5E-4766-AA31-DF27925C95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043"/>
              <a:stretch/>
            </p:blipFill>
            <p:spPr>
              <a:xfrm rot="1744632">
                <a:off x="2197729" y="3656811"/>
                <a:ext cx="485557" cy="420960"/>
              </a:xfrm>
              <a:prstGeom prst="rect">
                <a:avLst/>
              </a:prstGeom>
            </p:spPr>
          </p:pic>
          <p:sp>
            <p:nvSpPr>
              <p:cNvPr id="26" name="Cylinder 25">
                <a:extLst>
                  <a:ext uri="{FF2B5EF4-FFF2-40B4-BE49-F238E27FC236}">
                    <a16:creationId xmlns:a16="http://schemas.microsoft.com/office/drawing/2014/main" id="{2A4D5533-3550-4254-994A-EBAD3A269492}"/>
                  </a:ext>
                </a:extLst>
              </p:cNvPr>
              <p:cNvSpPr/>
              <p:nvPr/>
            </p:nvSpPr>
            <p:spPr>
              <a:xfrm>
                <a:off x="610237" y="2494131"/>
                <a:ext cx="393023" cy="934720"/>
              </a:xfrm>
              <a:prstGeom prst="ca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D143581A-594C-46D5-99AE-DC54D1B10C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5049" y="2515641"/>
                <a:ext cx="220074" cy="528177"/>
              </a:xfrm>
              <a:prstGeom prst="rect">
                <a:avLst/>
              </a:prstGeom>
            </p:spPr>
          </p:pic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E23751C6-957A-4477-89DE-CE0436C5D82D}"/>
                  </a:ext>
                </a:extLst>
              </p:cNvPr>
              <p:cNvGrpSpPr/>
              <p:nvPr/>
            </p:nvGrpSpPr>
            <p:grpSpPr>
              <a:xfrm>
                <a:off x="1579021" y="3309615"/>
                <a:ext cx="614256" cy="181610"/>
                <a:chOff x="1883642" y="4461510"/>
                <a:chExt cx="614256" cy="181610"/>
              </a:xfrm>
            </p:grpSpPr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2048F271-F172-467F-94BD-F5B33D8C1E14}"/>
                    </a:ext>
                  </a:extLst>
                </p:cNvPr>
                <p:cNvSpPr/>
                <p:nvPr/>
              </p:nvSpPr>
              <p:spPr>
                <a:xfrm>
                  <a:off x="1883642" y="4461510"/>
                  <a:ext cx="110242" cy="11176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7EA9DE2A-D88C-4014-8DB0-D18F32D5E1D8}"/>
                    </a:ext>
                  </a:extLst>
                </p:cNvPr>
                <p:cNvSpPr/>
                <p:nvPr/>
              </p:nvSpPr>
              <p:spPr>
                <a:xfrm>
                  <a:off x="1961228" y="4517390"/>
                  <a:ext cx="110242" cy="1117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D593BED0-1DE7-4004-8B81-2944C86D6441}"/>
                    </a:ext>
                  </a:extLst>
                </p:cNvPr>
                <p:cNvSpPr/>
                <p:nvPr/>
              </p:nvSpPr>
              <p:spPr>
                <a:xfrm>
                  <a:off x="2071470" y="4475480"/>
                  <a:ext cx="110242" cy="11176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A4EFB32B-F859-4370-AB06-E84DBC36C97B}"/>
                    </a:ext>
                  </a:extLst>
                </p:cNvPr>
                <p:cNvSpPr/>
                <p:nvPr/>
              </p:nvSpPr>
              <p:spPr>
                <a:xfrm>
                  <a:off x="2167172" y="4531360"/>
                  <a:ext cx="110242" cy="11176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1B4DF39D-3B66-475E-A963-1C582D3F0FD3}"/>
                    </a:ext>
                  </a:extLst>
                </p:cNvPr>
                <p:cNvSpPr/>
                <p:nvPr/>
              </p:nvSpPr>
              <p:spPr>
                <a:xfrm>
                  <a:off x="2277414" y="4475480"/>
                  <a:ext cx="110242" cy="111760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126B4354-AEE8-4D10-A41E-135B34EE1B85}"/>
                    </a:ext>
                  </a:extLst>
                </p:cNvPr>
                <p:cNvSpPr/>
                <p:nvPr/>
              </p:nvSpPr>
              <p:spPr>
                <a:xfrm>
                  <a:off x="2387656" y="4531360"/>
                  <a:ext cx="110242" cy="1117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5B5D7F4-D458-44DC-ACBE-FA5ECCECDDD2}"/>
                  </a:ext>
                </a:extLst>
              </p:cNvPr>
              <p:cNvSpPr txBox="1"/>
              <p:nvPr/>
            </p:nvSpPr>
            <p:spPr>
              <a:xfrm>
                <a:off x="1746172" y="3052422"/>
                <a:ext cx="2327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+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63997E6-B546-418E-91C4-418BFC8EEF27}"/>
                  </a:ext>
                </a:extLst>
              </p:cNvPr>
              <p:cNvSpPr txBox="1"/>
              <p:nvPr/>
            </p:nvSpPr>
            <p:spPr>
              <a:xfrm>
                <a:off x="1897844" y="5396762"/>
                <a:ext cx="9510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L243 (anti HLA antibody)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FFA600A-4B14-4EE8-B5BC-741E9E0ACA1E}"/>
                  </a:ext>
                </a:extLst>
              </p:cNvPr>
              <p:cNvSpPr txBox="1"/>
              <p:nvPr/>
            </p:nvSpPr>
            <p:spPr>
              <a:xfrm>
                <a:off x="1577483" y="3477255"/>
                <a:ext cx="75725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Test Peptide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DFBFAB8-82AF-4CBB-B410-E8B46656D465}"/>
                  </a:ext>
                </a:extLst>
              </p:cNvPr>
              <p:cNvSpPr txBox="1"/>
              <p:nvPr/>
            </p:nvSpPr>
            <p:spPr>
              <a:xfrm>
                <a:off x="1766849" y="3565421"/>
                <a:ext cx="2327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+</a:t>
                </a: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8B45D9F-A907-4F91-A32B-82F216D23F54}"/>
                  </a:ext>
                </a:extLst>
              </p:cNvPr>
              <p:cNvGrpSpPr/>
              <p:nvPr/>
            </p:nvGrpSpPr>
            <p:grpSpPr>
              <a:xfrm>
                <a:off x="1588145" y="3815611"/>
                <a:ext cx="614256" cy="181610"/>
                <a:chOff x="1883642" y="4461510"/>
                <a:chExt cx="614256" cy="181610"/>
              </a:xfrm>
            </p:grpSpPr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2ACD075A-707A-4A14-A0C7-016B4D62CE28}"/>
                    </a:ext>
                  </a:extLst>
                </p:cNvPr>
                <p:cNvSpPr/>
                <p:nvPr/>
              </p:nvSpPr>
              <p:spPr>
                <a:xfrm>
                  <a:off x="1883642" y="4461510"/>
                  <a:ext cx="110242" cy="111760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8A575E4E-2682-4B10-AA33-4A5F01F7C599}"/>
                    </a:ext>
                  </a:extLst>
                </p:cNvPr>
                <p:cNvSpPr/>
                <p:nvPr/>
              </p:nvSpPr>
              <p:spPr>
                <a:xfrm>
                  <a:off x="1961228" y="4517390"/>
                  <a:ext cx="110242" cy="11176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7CBF17E-B242-49A4-97AA-AAB9DE288CD2}"/>
                    </a:ext>
                  </a:extLst>
                </p:cNvPr>
                <p:cNvSpPr/>
                <p:nvPr/>
              </p:nvSpPr>
              <p:spPr>
                <a:xfrm>
                  <a:off x="2071470" y="4475480"/>
                  <a:ext cx="110242" cy="11176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AD1E6D71-56B3-4A64-AF07-357363BDBE95}"/>
                    </a:ext>
                  </a:extLst>
                </p:cNvPr>
                <p:cNvSpPr/>
                <p:nvPr/>
              </p:nvSpPr>
              <p:spPr>
                <a:xfrm>
                  <a:off x="2167172" y="4531360"/>
                  <a:ext cx="110242" cy="11176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Oval 209">
                  <a:extLst>
                    <a:ext uri="{FF2B5EF4-FFF2-40B4-BE49-F238E27FC236}">
                      <a16:creationId xmlns:a16="http://schemas.microsoft.com/office/drawing/2014/main" id="{0CF66B5D-0A97-469E-9450-4456E708899F}"/>
                    </a:ext>
                  </a:extLst>
                </p:cNvPr>
                <p:cNvSpPr/>
                <p:nvPr/>
              </p:nvSpPr>
              <p:spPr>
                <a:xfrm>
                  <a:off x="2277414" y="4475480"/>
                  <a:ext cx="110242" cy="11176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CB6ADCE5-76BF-48F3-B679-F2B63BF4A01F}"/>
                    </a:ext>
                  </a:extLst>
                </p:cNvPr>
                <p:cNvSpPr/>
                <p:nvPr/>
              </p:nvSpPr>
              <p:spPr>
                <a:xfrm>
                  <a:off x="2387656" y="4531360"/>
                  <a:ext cx="110242" cy="11176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56642B2-0C76-4243-B82D-ED745D143717}"/>
                  </a:ext>
                </a:extLst>
              </p:cNvPr>
              <p:cNvSpPr txBox="1"/>
              <p:nvPr/>
            </p:nvSpPr>
            <p:spPr>
              <a:xfrm>
                <a:off x="1389744" y="4078223"/>
                <a:ext cx="135074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Biotinylated Tracer Peptide</a:t>
                </a:r>
              </a:p>
            </p:txBody>
          </p:sp>
          <p:sp>
            <p:nvSpPr>
              <p:cNvPr id="35" name="Arrow: Curved Right 34">
                <a:extLst>
                  <a:ext uri="{FF2B5EF4-FFF2-40B4-BE49-F238E27FC236}">
                    <a16:creationId xmlns:a16="http://schemas.microsoft.com/office/drawing/2014/main" id="{FC02391F-AF7A-411F-9F94-313A7573FCA8}"/>
                  </a:ext>
                </a:extLst>
              </p:cNvPr>
              <p:cNvSpPr/>
              <p:nvPr/>
            </p:nvSpPr>
            <p:spPr>
              <a:xfrm rot="5400000">
                <a:off x="1196192" y="1722145"/>
                <a:ext cx="356431" cy="1090886"/>
              </a:xfrm>
              <a:prstGeom prst="curvedRightArrow">
                <a:avLst>
                  <a:gd name="adj1" fmla="val 25000"/>
                  <a:gd name="adj2" fmla="val 39573"/>
                  <a:gd name="adj3" fmla="val 2500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lowchart: Magnetic Disk 35">
                <a:extLst>
                  <a:ext uri="{FF2B5EF4-FFF2-40B4-BE49-F238E27FC236}">
                    <a16:creationId xmlns:a16="http://schemas.microsoft.com/office/drawing/2014/main" id="{D3D5B5D3-A112-44A9-A619-C48C4F44FAEE}"/>
                  </a:ext>
                </a:extLst>
              </p:cNvPr>
              <p:cNvSpPr/>
              <p:nvPr/>
            </p:nvSpPr>
            <p:spPr>
              <a:xfrm>
                <a:off x="559726" y="5279553"/>
                <a:ext cx="764691" cy="749050"/>
              </a:xfrm>
              <a:prstGeom prst="flowChartMagneticDisk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F55A49A4-EE68-4550-B2ED-29B3BCA126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3609" y="5437683"/>
                <a:ext cx="195043" cy="17983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BA318C1D-45C9-49A5-B1DE-1BD0E2B07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2915" y="5685913"/>
                <a:ext cx="195043" cy="179833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893478DD-9F28-4AA2-82C0-129161413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3788" y="5407260"/>
                <a:ext cx="195043" cy="179833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B9D7F5C9-3C55-4FC8-9A56-4A203B0579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1061" y="5706432"/>
                <a:ext cx="195043" cy="179833"/>
              </a:xfrm>
              <a:prstGeom prst="rect">
                <a:avLst/>
              </a:prstGeom>
            </p:spPr>
          </p:pic>
          <p:sp>
            <p:nvSpPr>
              <p:cNvPr id="41" name="Arrow: Curved Right 40">
                <a:extLst>
                  <a:ext uri="{FF2B5EF4-FFF2-40B4-BE49-F238E27FC236}">
                    <a16:creationId xmlns:a16="http://schemas.microsoft.com/office/drawing/2014/main" id="{2A997059-C744-47FA-A8B6-DE22AD7311B1}"/>
                  </a:ext>
                </a:extLst>
              </p:cNvPr>
              <p:cNvSpPr/>
              <p:nvPr/>
            </p:nvSpPr>
            <p:spPr>
              <a:xfrm rot="5400000">
                <a:off x="1159061" y="4879283"/>
                <a:ext cx="356430" cy="614999"/>
              </a:xfrm>
              <a:prstGeom prst="curvedRightArrow">
                <a:avLst>
                  <a:gd name="adj1" fmla="val 25000"/>
                  <a:gd name="adj2" fmla="val 39573"/>
                  <a:gd name="adj3" fmla="val 2500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7D86A9B-31B8-431B-AF2C-5AB338DEBF79}"/>
                  </a:ext>
                </a:extLst>
              </p:cNvPr>
              <p:cNvSpPr txBox="1"/>
              <p:nvPr/>
            </p:nvSpPr>
            <p:spPr>
              <a:xfrm>
                <a:off x="1577483" y="3007619"/>
                <a:ext cx="60978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HLA Allele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327710B-0698-42D7-837E-A8D4160D4F7F}"/>
                  </a:ext>
                </a:extLst>
              </p:cNvPr>
              <p:cNvSpPr txBox="1"/>
              <p:nvPr/>
            </p:nvSpPr>
            <p:spPr>
              <a:xfrm>
                <a:off x="167283" y="6211669"/>
                <a:ext cx="22142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Plate (coating)</a:t>
                </a:r>
              </a:p>
              <a:p>
                <a:pPr algn="ctr"/>
                <a:r>
                  <a:rPr lang="en-US" dirty="0"/>
                  <a:t>Overnight 4⁰C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4D90CD0-7CA1-436C-9827-56B3823C9C73}"/>
                  </a:ext>
                </a:extLst>
              </p:cNvPr>
              <p:cNvSpPr txBox="1"/>
              <p:nvPr/>
            </p:nvSpPr>
            <p:spPr>
              <a:xfrm>
                <a:off x="1003260" y="1445978"/>
                <a:ext cx="707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Day 0</a:t>
                </a:r>
              </a:p>
            </p:txBody>
          </p:sp>
          <p:sp>
            <p:nvSpPr>
              <p:cNvPr id="45" name="Cylinder 44">
                <a:extLst>
                  <a:ext uri="{FF2B5EF4-FFF2-40B4-BE49-F238E27FC236}">
                    <a16:creationId xmlns:a16="http://schemas.microsoft.com/office/drawing/2014/main" id="{26CE9680-49EF-4EDA-B0C5-529AB72977E8}"/>
                  </a:ext>
                </a:extLst>
              </p:cNvPr>
              <p:cNvSpPr/>
              <p:nvPr/>
            </p:nvSpPr>
            <p:spPr>
              <a:xfrm>
                <a:off x="4482674" y="1835021"/>
                <a:ext cx="1504370" cy="1754716"/>
              </a:xfrm>
              <a:prstGeom prst="can">
                <a:avLst>
                  <a:gd name="adj" fmla="val 1568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D164DB4-A011-4ABC-B00D-F0EDE43BC257}"/>
                  </a:ext>
                </a:extLst>
              </p:cNvPr>
              <p:cNvGrpSpPr/>
              <p:nvPr/>
            </p:nvGrpSpPr>
            <p:grpSpPr>
              <a:xfrm>
                <a:off x="4485004" y="2760449"/>
                <a:ext cx="614256" cy="664701"/>
                <a:chOff x="2811234" y="3973195"/>
                <a:chExt cx="614256" cy="664701"/>
              </a:xfrm>
            </p:grpSpPr>
            <p:pic>
              <p:nvPicPr>
                <p:cNvPr id="198" name="Picture 197">
                  <a:extLst>
                    <a:ext uri="{FF2B5EF4-FFF2-40B4-BE49-F238E27FC236}">
                      <a16:creationId xmlns:a16="http://schemas.microsoft.com/office/drawing/2014/main" id="{A94A1D64-9AC4-46C8-A11D-9188F5AEC5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6830" y="4109719"/>
                  <a:ext cx="220074" cy="528177"/>
                </a:xfrm>
                <a:prstGeom prst="rect">
                  <a:avLst/>
                </a:prstGeom>
              </p:spPr>
            </p:pic>
            <p:grpSp>
              <p:nvGrpSpPr>
                <p:cNvPr id="199" name="Group 198">
                  <a:extLst>
                    <a:ext uri="{FF2B5EF4-FFF2-40B4-BE49-F238E27FC236}">
                      <a16:creationId xmlns:a16="http://schemas.microsoft.com/office/drawing/2014/main" id="{C857A25F-59BF-48CB-80CB-55FDD88306EB}"/>
                    </a:ext>
                  </a:extLst>
                </p:cNvPr>
                <p:cNvGrpSpPr/>
                <p:nvPr/>
              </p:nvGrpSpPr>
              <p:grpSpPr>
                <a:xfrm>
                  <a:off x="2811234" y="3973195"/>
                  <a:ext cx="614256" cy="181610"/>
                  <a:chOff x="1883642" y="4461510"/>
                  <a:chExt cx="614256" cy="181610"/>
                </a:xfrm>
              </p:grpSpPr>
              <p:sp>
                <p:nvSpPr>
                  <p:cNvPr id="200" name="Oval 199">
                    <a:extLst>
                      <a:ext uri="{FF2B5EF4-FFF2-40B4-BE49-F238E27FC236}">
                        <a16:creationId xmlns:a16="http://schemas.microsoft.com/office/drawing/2014/main" id="{215D1913-507E-4792-A844-79AB98F59EC0}"/>
                      </a:ext>
                    </a:extLst>
                  </p:cNvPr>
                  <p:cNvSpPr/>
                  <p:nvPr/>
                </p:nvSpPr>
                <p:spPr>
                  <a:xfrm>
                    <a:off x="1883642" y="4461510"/>
                    <a:ext cx="110242" cy="11176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1" name="Oval 200">
                    <a:extLst>
                      <a:ext uri="{FF2B5EF4-FFF2-40B4-BE49-F238E27FC236}">
                        <a16:creationId xmlns:a16="http://schemas.microsoft.com/office/drawing/2014/main" id="{CE191BD3-FD56-4F02-B308-C5BC973825CF}"/>
                      </a:ext>
                    </a:extLst>
                  </p:cNvPr>
                  <p:cNvSpPr/>
                  <p:nvPr/>
                </p:nvSpPr>
                <p:spPr>
                  <a:xfrm>
                    <a:off x="1961228" y="4517390"/>
                    <a:ext cx="110242" cy="11176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Oval 201">
                    <a:extLst>
                      <a:ext uri="{FF2B5EF4-FFF2-40B4-BE49-F238E27FC236}">
                        <a16:creationId xmlns:a16="http://schemas.microsoft.com/office/drawing/2014/main" id="{F272A8F5-CDE3-4E36-B34B-D23CFABB9FE2}"/>
                      </a:ext>
                    </a:extLst>
                  </p:cNvPr>
                  <p:cNvSpPr/>
                  <p:nvPr/>
                </p:nvSpPr>
                <p:spPr>
                  <a:xfrm>
                    <a:off x="2071470" y="4475480"/>
                    <a:ext cx="110242" cy="11176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3" name="Oval 202">
                    <a:extLst>
                      <a:ext uri="{FF2B5EF4-FFF2-40B4-BE49-F238E27FC236}">
                        <a16:creationId xmlns:a16="http://schemas.microsoft.com/office/drawing/2014/main" id="{20ECFE57-414C-4D49-BD78-A3FBA7E93ED8}"/>
                      </a:ext>
                    </a:extLst>
                  </p:cNvPr>
                  <p:cNvSpPr/>
                  <p:nvPr/>
                </p:nvSpPr>
                <p:spPr>
                  <a:xfrm>
                    <a:off x="2167172" y="4531360"/>
                    <a:ext cx="110242" cy="11176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4" name="Oval 203">
                    <a:extLst>
                      <a:ext uri="{FF2B5EF4-FFF2-40B4-BE49-F238E27FC236}">
                        <a16:creationId xmlns:a16="http://schemas.microsoft.com/office/drawing/2014/main" id="{0B055384-3D0D-42A8-955B-58DC58785D3C}"/>
                      </a:ext>
                    </a:extLst>
                  </p:cNvPr>
                  <p:cNvSpPr/>
                  <p:nvPr/>
                </p:nvSpPr>
                <p:spPr>
                  <a:xfrm>
                    <a:off x="2277414" y="4475480"/>
                    <a:ext cx="110242" cy="111760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5" name="Oval 204">
                    <a:extLst>
                      <a:ext uri="{FF2B5EF4-FFF2-40B4-BE49-F238E27FC236}">
                        <a16:creationId xmlns:a16="http://schemas.microsoft.com/office/drawing/2014/main" id="{062336F4-BE4C-4E79-AB8F-44D29B7C6387}"/>
                      </a:ext>
                    </a:extLst>
                  </p:cNvPr>
                  <p:cNvSpPr/>
                  <p:nvPr/>
                </p:nvSpPr>
                <p:spPr>
                  <a:xfrm>
                    <a:off x="2387656" y="4531360"/>
                    <a:ext cx="110242" cy="11176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F75D91DB-88E9-4400-A1EC-B9764C1214A3}"/>
                  </a:ext>
                </a:extLst>
              </p:cNvPr>
              <p:cNvGrpSpPr/>
              <p:nvPr/>
            </p:nvGrpSpPr>
            <p:grpSpPr>
              <a:xfrm>
                <a:off x="4817476" y="2147128"/>
                <a:ext cx="1100432" cy="885194"/>
                <a:chOff x="2904491" y="4726450"/>
                <a:chExt cx="1100432" cy="885194"/>
              </a:xfrm>
            </p:grpSpPr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A5379830-4C3A-4409-B919-8E9E6A185DE3}"/>
                    </a:ext>
                  </a:extLst>
                </p:cNvPr>
                <p:cNvGrpSpPr/>
                <p:nvPr/>
              </p:nvGrpSpPr>
              <p:grpSpPr>
                <a:xfrm rot="20707425">
                  <a:off x="3519366" y="4726450"/>
                  <a:ext cx="485557" cy="600832"/>
                  <a:chOff x="2889700" y="3647433"/>
                  <a:chExt cx="1493901" cy="2124128"/>
                </a:xfrm>
              </p:grpSpPr>
              <p:pic>
                <p:nvPicPr>
                  <p:cNvPr id="196" name="Picture 195">
                    <a:extLst>
                      <a:ext uri="{FF2B5EF4-FFF2-40B4-BE49-F238E27FC236}">
                        <a16:creationId xmlns:a16="http://schemas.microsoft.com/office/drawing/2014/main" id="{7BEB1D73-E11A-4A19-BCAF-613734B16FA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637207">
                    <a:off x="2889700" y="3647433"/>
                    <a:ext cx="1493901" cy="1618392"/>
                  </a:xfrm>
                  <a:prstGeom prst="rect">
                    <a:avLst/>
                  </a:prstGeom>
                </p:spPr>
              </p:pic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74A707E7-8F1D-494D-8D17-724A049CB395}"/>
                      </a:ext>
                    </a:extLst>
                  </p:cNvPr>
                  <p:cNvSpPr/>
                  <p:nvPr/>
                </p:nvSpPr>
                <p:spPr>
                  <a:xfrm rot="19025921">
                    <a:off x="2926506" y="4475106"/>
                    <a:ext cx="329766" cy="129645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D0AFAC27-BD22-471D-B007-B4136F124F67}"/>
                    </a:ext>
                  </a:extLst>
                </p:cNvPr>
                <p:cNvGrpSpPr/>
                <p:nvPr/>
              </p:nvGrpSpPr>
              <p:grpSpPr>
                <a:xfrm>
                  <a:off x="2904491" y="4901857"/>
                  <a:ext cx="614256" cy="181610"/>
                  <a:chOff x="1883642" y="4461510"/>
                  <a:chExt cx="614256" cy="181610"/>
                </a:xfrm>
              </p:grpSpPr>
              <p:sp>
                <p:nvSpPr>
                  <p:cNvPr id="190" name="Oval 189">
                    <a:extLst>
                      <a:ext uri="{FF2B5EF4-FFF2-40B4-BE49-F238E27FC236}">
                        <a16:creationId xmlns:a16="http://schemas.microsoft.com/office/drawing/2014/main" id="{5C1F0435-409D-4F84-B307-94F375D335E4}"/>
                      </a:ext>
                    </a:extLst>
                  </p:cNvPr>
                  <p:cNvSpPr/>
                  <p:nvPr/>
                </p:nvSpPr>
                <p:spPr>
                  <a:xfrm>
                    <a:off x="1883642" y="4461510"/>
                    <a:ext cx="110242" cy="111760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1" name="Oval 190">
                    <a:extLst>
                      <a:ext uri="{FF2B5EF4-FFF2-40B4-BE49-F238E27FC236}">
                        <a16:creationId xmlns:a16="http://schemas.microsoft.com/office/drawing/2014/main" id="{D1C2780C-EE47-47C9-A2FA-769ACBE7BC45}"/>
                      </a:ext>
                    </a:extLst>
                  </p:cNvPr>
                  <p:cNvSpPr/>
                  <p:nvPr/>
                </p:nvSpPr>
                <p:spPr>
                  <a:xfrm>
                    <a:off x="1961228" y="4517390"/>
                    <a:ext cx="110242" cy="11176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Oval 191">
                    <a:extLst>
                      <a:ext uri="{FF2B5EF4-FFF2-40B4-BE49-F238E27FC236}">
                        <a16:creationId xmlns:a16="http://schemas.microsoft.com/office/drawing/2014/main" id="{1DA340A1-1747-4870-8900-14B74224C4A9}"/>
                      </a:ext>
                    </a:extLst>
                  </p:cNvPr>
                  <p:cNvSpPr/>
                  <p:nvPr/>
                </p:nvSpPr>
                <p:spPr>
                  <a:xfrm>
                    <a:off x="2071470" y="4475480"/>
                    <a:ext cx="110242" cy="11176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3" name="Oval 192">
                    <a:extLst>
                      <a:ext uri="{FF2B5EF4-FFF2-40B4-BE49-F238E27FC236}">
                        <a16:creationId xmlns:a16="http://schemas.microsoft.com/office/drawing/2014/main" id="{DD881D61-34B5-4D35-B3C1-E5C2F1E0967C}"/>
                      </a:ext>
                    </a:extLst>
                  </p:cNvPr>
                  <p:cNvSpPr/>
                  <p:nvPr/>
                </p:nvSpPr>
                <p:spPr>
                  <a:xfrm>
                    <a:off x="2167172" y="4531360"/>
                    <a:ext cx="110242" cy="11176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4" name="Oval 193">
                    <a:extLst>
                      <a:ext uri="{FF2B5EF4-FFF2-40B4-BE49-F238E27FC236}">
                        <a16:creationId xmlns:a16="http://schemas.microsoft.com/office/drawing/2014/main" id="{BC3404EC-96A7-466D-91BD-825AD07A6442}"/>
                      </a:ext>
                    </a:extLst>
                  </p:cNvPr>
                  <p:cNvSpPr/>
                  <p:nvPr/>
                </p:nvSpPr>
                <p:spPr>
                  <a:xfrm>
                    <a:off x="2277414" y="4475480"/>
                    <a:ext cx="110242" cy="111760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5" name="Oval 194">
                    <a:extLst>
                      <a:ext uri="{FF2B5EF4-FFF2-40B4-BE49-F238E27FC236}">
                        <a16:creationId xmlns:a16="http://schemas.microsoft.com/office/drawing/2014/main" id="{9F44A267-4565-416A-BB56-E3A302A557DB}"/>
                      </a:ext>
                    </a:extLst>
                  </p:cNvPr>
                  <p:cNvSpPr/>
                  <p:nvPr/>
                </p:nvSpPr>
                <p:spPr>
                  <a:xfrm>
                    <a:off x="2387656" y="4531360"/>
                    <a:ext cx="110242" cy="11176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pic>
              <p:nvPicPr>
                <p:cNvPr id="189" name="Picture 188">
                  <a:extLst>
                    <a:ext uri="{FF2B5EF4-FFF2-40B4-BE49-F238E27FC236}">
                      <a16:creationId xmlns:a16="http://schemas.microsoft.com/office/drawing/2014/main" id="{6CF02338-076B-4919-BDF1-93C74C71E7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15315" y="5083467"/>
                  <a:ext cx="220074" cy="528177"/>
                </a:xfrm>
                <a:prstGeom prst="rect">
                  <a:avLst/>
                </a:prstGeom>
              </p:spPr>
            </p:pic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2FCD7D4-62D8-4498-91AE-E997A126AD2D}"/>
                  </a:ext>
                </a:extLst>
              </p:cNvPr>
              <p:cNvGrpSpPr/>
              <p:nvPr/>
            </p:nvGrpSpPr>
            <p:grpSpPr>
              <a:xfrm>
                <a:off x="5277493" y="2744830"/>
                <a:ext cx="614256" cy="650098"/>
                <a:chOff x="4029885" y="3942079"/>
                <a:chExt cx="614256" cy="650098"/>
              </a:xfrm>
            </p:grpSpPr>
            <p:pic>
              <p:nvPicPr>
                <p:cNvPr id="179" name="Picture 178">
                  <a:extLst>
                    <a:ext uri="{FF2B5EF4-FFF2-40B4-BE49-F238E27FC236}">
                      <a16:creationId xmlns:a16="http://schemas.microsoft.com/office/drawing/2014/main" id="{534827C0-36D0-4920-B706-37294FB4A8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5481" y="4064000"/>
                  <a:ext cx="220074" cy="528177"/>
                </a:xfrm>
                <a:prstGeom prst="rect">
                  <a:avLst/>
                </a:prstGeom>
              </p:spPr>
            </p:pic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62907692-E376-4591-A16B-875CD5076A11}"/>
                    </a:ext>
                  </a:extLst>
                </p:cNvPr>
                <p:cNvGrpSpPr/>
                <p:nvPr/>
              </p:nvGrpSpPr>
              <p:grpSpPr>
                <a:xfrm>
                  <a:off x="4029885" y="3942079"/>
                  <a:ext cx="614256" cy="181610"/>
                  <a:chOff x="1883642" y="4461510"/>
                  <a:chExt cx="614256" cy="181610"/>
                </a:xfrm>
              </p:grpSpPr>
              <p:sp>
                <p:nvSpPr>
                  <p:cNvPr id="181" name="Oval 180">
                    <a:extLst>
                      <a:ext uri="{FF2B5EF4-FFF2-40B4-BE49-F238E27FC236}">
                        <a16:creationId xmlns:a16="http://schemas.microsoft.com/office/drawing/2014/main" id="{AD6C24CD-BDF1-4E51-8D54-5B4D6D667F2F}"/>
                      </a:ext>
                    </a:extLst>
                  </p:cNvPr>
                  <p:cNvSpPr/>
                  <p:nvPr/>
                </p:nvSpPr>
                <p:spPr>
                  <a:xfrm>
                    <a:off x="1883642" y="4461510"/>
                    <a:ext cx="110242" cy="11176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2" name="Oval 181">
                    <a:extLst>
                      <a:ext uri="{FF2B5EF4-FFF2-40B4-BE49-F238E27FC236}">
                        <a16:creationId xmlns:a16="http://schemas.microsoft.com/office/drawing/2014/main" id="{016364F1-64FB-4962-900D-C31B7CA2BC99}"/>
                      </a:ext>
                    </a:extLst>
                  </p:cNvPr>
                  <p:cNvSpPr/>
                  <p:nvPr/>
                </p:nvSpPr>
                <p:spPr>
                  <a:xfrm>
                    <a:off x="1961228" y="4517390"/>
                    <a:ext cx="110242" cy="11176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Oval 182">
                    <a:extLst>
                      <a:ext uri="{FF2B5EF4-FFF2-40B4-BE49-F238E27FC236}">
                        <a16:creationId xmlns:a16="http://schemas.microsoft.com/office/drawing/2014/main" id="{E032DE79-AF6E-44BD-A003-9F6589613698}"/>
                      </a:ext>
                    </a:extLst>
                  </p:cNvPr>
                  <p:cNvSpPr/>
                  <p:nvPr/>
                </p:nvSpPr>
                <p:spPr>
                  <a:xfrm>
                    <a:off x="2071470" y="4475480"/>
                    <a:ext cx="110242" cy="11176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4" name="Oval 183">
                    <a:extLst>
                      <a:ext uri="{FF2B5EF4-FFF2-40B4-BE49-F238E27FC236}">
                        <a16:creationId xmlns:a16="http://schemas.microsoft.com/office/drawing/2014/main" id="{BB1FEAC6-EC1E-472A-B3BC-3D90627EA8B0}"/>
                      </a:ext>
                    </a:extLst>
                  </p:cNvPr>
                  <p:cNvSpPr/>
                  <p:nvPr/>
                </p:nvSpPr>
                <p:spPr>
                  <a:xfrm>
                    <a:off x="2167172" y="4531360"/>
                    <a:ext cx="110242" cy="11176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5" name="Oval 184">
                    <a:extLst>
                      <a:ext uri="{FF2B5EF4-FFF2-40B4-BE49-F238E27FC236}">
                        <a16:creationId xmlns:a16="http://schemas.microsoft.com/office/drawing/2014/main" id="{7432D0DB-D999-4868-805E-31837DC5B0BF}"/>
                      </a:ext>
                    </a:extLst>
                  </p:cNvPr>
                  <p:cNvSpPr/>
                  <p:nvPr/>
                </p:nvSpPr>
                <p:spPr>
                  <a:xfrm>
                    <a:off x="2277414" y="4475480"/>
                    <a:ext cx="110242" cy="111760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6" name="Oval 185">
                    <a:extLst>
                      <a:ext uri="{FF2B5EF4-FFF2-40B4-BE49-F238E27FC236}">
                        <a16:creationId xmlns:a16="http://schemas.microsoft.com/office/drawing/2014/main" id="{B16966CE-0FB4-485B-8697-29B380AD5B70}"/>
                      </a:ext>
                    </a:extLst>
                  </p:cNvPr>
                  <p:cNvSpPr/>
                  <p:nvPr/>
                </p:nvSpPr>
                <p:spPr>
                  <a:xfrm>
                    <a:off x="2387656" y="4531360"/>
                    <a:ext cx="110242" cy="11176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9" name="Flowchart: Magnetic Disk 48">
                <a:extLst>
                  <a:ext uri="{FF2B5EF4-FFF2-40B4-BE49-F238E27FC236}">
                    <a16:creationId xmlns:a16="http://schemas.microsoft.com/office/drawing/2014/main" id="{3DF27D3C-BC5F-4B69-BBDD-2EDDAC5DACF7}"/>
                  </a:ext>
                </a:extLst>
              </p:cNvPr>
              <p:cNvSpPr/>
              <p:nvPr/>
            </p:nvSpPr>
            <p:spPr>
              <a:xfrm>
                <a:off x="4447635" y="4509063"/>
                <a:ext cx="1556021" cy="1129861"/>
              </a:xfrm>
              <a:prstGeom prst="flowChartMagneticDisk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73B5A880-7895-4FA0-8CF2-5F0B581CC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9355" y="5392538"/>
                <a:ext cx="195043" cy="17983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7AF58120-6036-4AB7-AFDF-B2D4C10EC5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6693" y="5359553"/>
                <a:ext cx="195043" cy="179833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35CA2E0C-B631-4BB6-894E-214B5D5D3E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8958" y="5392538"/>
                <a:ext cx="195043" cy="179833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4B205768-7956-4250-A6ED-8B0B97514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3180" y="5304779"/>
                <a:ext cx="195043" cy="179833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1A24BF5E-2EA9-4D35-8E0D-3057733F91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5599" y="5392537"/>
                <a:ext cx="195043" cy="179833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EEDAA6C2-90C4-412F-9A62-A28E7846E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844" y="5342097"/>
                <a:ext cx="195043" cy="179833"/>
              </a:xfrm>
              <a:prstGeom prst="rect">
                <a:avLst/>
              </a:prstGeom>
            </p:spPr>
          </p:pic>
          <p:sp>
            <p:nvSpPr>
              <p:cNvPr id="56" name="Arrow: Curved Right 55">
                <a:extLst>
                  <a:ext uri="{FF2B5EF4-FFF2-40B4-BE49-F238E27FC236}">
                    <a16:creationId xmlns:a16="http://schemas.microsoft.com/office/drawing/2014/main" id="{74E904A2-BEB1-475B-97B0-3348ECD4A7D9}"/>
                  </a:ext>
                </a:extLst>
              </p:cNvPr>
              <p:cNvSpPr/>
              <p:nvPr/>
            </p:nvSpPr>
            <p:spPr>
              <a:xfrm rot="10800000" flipV="1">
                <a:off x="6134512" y="2755518"/>
                <a:ext cx="522015" cy="2113988"/>
              </a:xfrm>
              <a:prstGeom prst="curvedRightArrow">
                <a:avLst>
                  <a:gd name="adj1" fmla="val 25000"/>
                  <a:gd name="adj2" fmla="val 39573"/>
                  <a:gd name="adj3" fmla="val 25000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ED30560-CF47-459A-9D39-5B124AB69DD7}"/>
                  </a:ext>
                </a:extLst>
              </p:cNvPr>
              <p:cNvSpPr txBox="1"/>
              <p:nvPr/>
            </p:nvSpPr>
            <p:spPr>
              <a:xfrm>
                <a:off x="4141233" y="3548438"/>
                <a:ext cx="221428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Bin</a:t>
                </a:r>
                <a:r>
                  <a:rPr lang="en-US" sz="1600" dirty="0"/>
                  <a:t>ding reaction is neutralized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B92B63B-2265-4CE9-A9EE-C67F16E3632A}"/>
                  </a:ext>
                </a:extLst>
              </p:cNvPr>
              <p:cNvSpPr txBox="1"/>
              <p:nvPr/>
            </p:nvSpPr>
            <p:spPr>
              <a:xfrm>
                <a:off x="4132214" y="5743220"/>
                <a:ext cx="221428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Plate is washed and blocked</a:t>
                </a:r>
              </a:p>
              <a:p>
                <a:pPr algn="ctr"/>
                <a:r>
                  <a:rPr lang="en-US" sz="1600" dirty="0"/>
                  <a:t>HLA-Peptide transferred to plate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E021190-7827-4641-A38A-7B2F227A1EC0}"/>
                  </a:ext>
                </a:extLst>
              </p:cNvPr>
              <p:cNvSpPr txBox="1"/>
              <p:nvPr/>
            </p:nvSpPr>
            <p:spPr>
              <a:xfrm>
                <a:off x="4923277" y="1416474"/>
                <a:ext cx="707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Day 1</a:t>
                </a: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771E5346-F711-4A3F-99C4-F3B3A69DD662}"/>
                  </a:ext>
                </a:extLst>
              </p:cNvPr>
              <p:cNvGrpSpPr/>
              <p:nvPr/>
            </p:nvGrpSpPr>
            <p:grpSpPr>
              <a:xfrm>
                <a:off x="8290390" y="1778745"/>
                <a:ext cx="1522487" cy="1835397"/>
                <a:chOff x="816429" y="3961921"/>
                <a:chExt cx="3246792" cy="2535765"/>
              </a:xfrm>
            </p:grpSpPr>
            <p:sp>
              <p:nvSpPr>
                <p:cNvPr id="132" name="Flowchart: Magnetic Disk 131">
                  <a:extLst>
                    <a:ext uri="{FF2B5EF4-FFF2-40B4-BE49-F238E27FC236}">
                      <a16:creationId xmlns:a16="http://schemas.microsoft.com/office/drawing/2014/main" id="{5A6FEB22-E613-4C5E-A6E8-8980DBB7FC03}"/>
                    </a:ext>
                  </a:extLst>
                </p:cNvPr>
                <p:cNvSpPr/>
                <p:nvPr/>
              </p:nvSpPr>
              <p:spPr>
                <a:xfrm>
                  <a:off x="816429" y="3961921"/>
                  <a:ext cx="3246792" cy="2535765"/>
                </a:xfrm>
                <a:prstGeom prst="flowChartMagneticDisk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33" name="Picture 132">
                  <a:extLst>
                    <a:ext uri="{FF2B5EF4-FFF2-40B4-BE49-F238E27FC236}">
                      <a16:creationId xmlns:a16="http://schemas.microsoft.com/office/drawing/2014/main" id="{5895CAC5-7559-45E1-9733-F2B39CE46D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2541" y="6163363"/>
                  <a:ext cx="195043" cy="179833"/>
                </a:xfrm>
                <a:prstGeom prst="rect">
                  <a:avLst/>
                </a:prstGeom>
              </p:spPr>
            </p:pic>
            <p:pic>
              <p:nvPicPr>
                <p:cNvPr id="134" name="Picture 133">
                  <a:extLst>
                    <a:ext uri="{FF2B5EF4-FFF2-40B4-BE49-F238E27FC236}">
                      <a16:creationId xmlns:a16="http://schemas.microsoft.com/office/drawing/2014/main" id="{A998939E-DE28-47F4-9E5B-A63A7B4549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00642" y="6204437"/>
                  <a:ext cx="195043" cy="179833"/>
                </a:xfrm>
                <a:prstGeom prst="rect">
                  <a:avLst/>
                </a:prstGeom>
              </p:spPr>
            </p:pic>
            <p:pic>
              <p:nvPicPr>
                <p:cNvPr id="135" name="Picture 134">
                  <a:extLst>
                    <a:ext uri="{FF2B5EF4-FFF2-40B4-BE49-F238E27FC236}">
                      <a16:creationId xmlns:a16="http://schemas.microsoft.com/office/drawing/2014/main" id="{1625C83D-D918-4131-A0D5-C07EFB0C07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73452" y="6156264"/>
                  <a:ext cx="195043" cy="179833"/>
                </a:xfrm>
                <a:prstGeom prst="rect">
                  <a:avLst/>
                </a:prstGeom>
              </p:spPr>
            </p:pic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FD2BE3E4-B58B-4BB7-91ED-8B1767DE94F3}"/>
                    </a:ext>
                  </a:extLst>
                </p:cNvPr>
                <p:cNvGrpSpPr/>
                <p:nvPr/>
              </p:nvGrpSpPr>
              <p:grpSpPr>
                <a:xfrm>
                  <a:off x="1670995" y="5105400"/>
                  <a:ext cx="1100432" cy="1099037"/>
                  <a:chOff x="2904491" y="4726450"/>
                  <a:chExt cx="1100432" cy="885194"/>
                </a:xfrm>
              </p:grpSpPr>
              <p:grpSp>
                <p:nvGrpSpPr>
                  <p:cNvPr id="168" name="Group 167">
                    <a:extLst>
                      <a:ext uri="{FF2B5EF4-FFF2-40B4-BE49-F238E27FC236}">
                        <a16:creationId xmlns:a16="http://schemas.microsoft.com/office/drawing/2014/main" id="{9A4B695B-A95D-407B-8B5E-16961F41E1D6}"/>
                      </a:ext>
                    </a:extLst>
                  </p:cNvPr>
                  <p:cNvGrpSpPr/>
                  <p:nvPr/>
                </p:nvGrpSpPr>
                <p:grpSpPr>
                  <a:xfrm rot="20707425">
                    <a:off x="3519366" y="4726450"/>
                    <a:ext cx="485557" cy="600832"/>
                    <a:chOff x="2889700" y="3647433"/>
                    <a:chExt cx="1493901" cy="2124128"/>
                  </a:xfrm>
                </p:grpSpPr>
                <p:pic>
                  <p:nvPicPr>
                    <p:cNvPr id="177" name="Picture 176">
                      <a:extLst>
                        <a:ext uri="{FF2B5EF4-FFF2-40B4-BE49-F238E27FC236}">
                          <a16:creationId xmlns:a16="http://schemas.microsoft.com/office/drawing/2014/main" id="{3C657400-F70C-4300-B272-DE452E28827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2637207">
                      <a:off x="2889700" y="3647433"/>
                      <a:ext cx="1493901" cy="161839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78" name="Rectangle 177">
                      <a:extLst>
                        <a:ext uri="{FF2B5EF4-FFF2-40B4-BE49-F238E27FC236}">
                          <a16:creationId xmlns:a16="http://schemas.microsoft.com/office/drawing/2014/main" id="{00B57F84-A791-47E5-B469-9D7F078DF2E0}"/>
                        </a:ext>
                      </a:extLst>
                    </p:cNvPr>
                    <p:cNvSpPr/>
                    <p:nvPr/>
                  </p:nvSpPr>
                  <p:spPr>
                    <a:xfrm rot="19025921">
                      <a:off x="2926506" y="4475106"/>
                      <a:ext cx="329766" cy="129645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9" name="Group 168">
                    <a:extLst>
                      <a:ext uri="{FF2B5EF4-FFF2-40B4-BE49-F238E27FC236}">
                        <a16:creationId xmlns:a16="http://schemas.microsoft.com/office/drawing/2014/main" id="{ACCFFC26-5048-4B14-ACB0-C61913C1A24E}"/>
                      </a:ext>
                    </a:extLst>
                  </p:cNvPr>
                  <p:cNvGrpSpPr/>
                  <p:nvPr/>
                </p:nvGrpSpPr>
                <p:grpSpPr>
                  <a:xfrm>
                    <a:off x="2904491" y="4901857"/>
                    <a:ext cx="614256" cy="181610"/>
                    <a:chOff x="1883642" y="4461510"/>
                    <a:chExt cx="614256" cy="181610"/>
                  </a:xfrm>
                </p:grpSpPr>
                <p:sp>
                  <p:nvSpPr>
                    <p:cNvPr id="171" name="Oval 170">
                      <a:extLst>
                        <a:ext uri="{FF2B5EF4-FFF2-40B4-BE49-F238E27FC236}">
                          <a16:creationId xmlns:a16="http://schemas.microsoft.com/office/drawing/2014/main" id="{D070028A-1389-4F12-8A00-D5FDA7CE84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83642" y="4461510"/>
                      <a:ext cx="110242" cy="111760"/>
                    </a:xfrm>
                    <a:prstGeom prst="ellipse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2" name="Oval 171">
                      <a:extLst>
                        <a:ext uri="{FF2B5EF4-FFF2-40B4-BE49-F238E27FC236}">
                          <a16:creationId xmlns:a16="http://schemas.microsoft.com/office/drawing/2014/main" id="{5D7C6C2A-727B-4F06-AAC4-3F66828C78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1228" y="4517390"/>
                      <a:ext cx="110242" cy="11176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Oval 172">
                      <a:extLst>
                        <a:ext uri="{FF2B5EF4-FFF2-40B4-BE49-F238E27FC236}">
                          <a16:creationId xmlns:a16="http://schemas.microsoft.com/office/drawing/2014/main" id="{F9EE9ED6-10BD-4162-842F-97DEBBA68D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1470" y="4475480"/>
                      <a:ext cx="110242" cy="11176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Oval 173">
                      <a:extLst>
                        <a:ext uri="{FF2B5EF4-FFF2-40B4-BE49-F238E27FC236}">
                          <a16:creationId xmlns:a16="http://schemas.microsoft.com/office/drawing/2014/main" id="{04D76C92-A2B0-4771-8B12-A01EAC893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67172" y="4531360"/>
                      <a:ext cx="110242" cy="11176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Oval 174">
                      <a:extLst>
                        <a:ext uri="{FF2B5EF4-FFF2-40B4-BE49-F238E27FC236}">
                          <a16:creationId xmlns:a16="http://schemas.microsoft.com/office/drawing/2014/main" id="{0D261834-65F7-4AC2-BC6E-5D7D627F72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7414" y="4475480"/>
                      <a:ext cx="110242" cy="111760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6" name="Oval 175">
                      <a:extLst>
                        <a:ext uri="{FF2B5EF4-FFF2-40B4-BE49-F238E27FC236}">
                          <a16:creationId xmlns:a16="http://schemas.microsoft.com/office/drawing/2014/main" id="{59A6EC1F-1994-40F3-8C0A-C600C6799D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7656" y="4531360"/>
                      <a:ext cx="110242" cy="11176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pic>
                <p:nvPicPr>
                  <p:cNvPr id="170" name="Picture 169">
                    <a:extLst>
                      <a:ext uri="{FF2B5EF4-FFF2-40B4-BE49-F238E27FC236}">
                        <a16:creationId xmlns:a16="http://schemas.microsoft.com/office/drawing/2014/main" id="{986EC576-1862-4D41-B579-1568B276F9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15315" y="5083467"/>
                    <a:ext cx="220074" cy="52817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0904A215-92F4-4218-99AF-1FB176960AAD}"/>
                    </a:ext>
                  </a:extLst>
                </p:cNvPr>
                <p:cNvGrpSpPr/>
                <p:nvPr/>
              </p:nvGrpSpPr>
              <p:grpSpPr>
                <a:xfrm>
                  <a:off x="1005091" y="5371480"/>
                  <a:ext cx="614256" cy="650098"/>
                  <a:chOff x="4029885" y="3942079"/>
                  <a:chExt cx="614256" cy="650098"/>
                </a:xfrm>
              </p:grpSpPr>
              <p:pic>
                <p:nvPicPr>
                  <p:cNvPr id="160" name="Picture 159">
                    <a:extLst>
                      <a:ext uri="{FF2B5EF4-FFF2-40B4-BE49-F238E27FC236}">
                        <a16:creationId xmlns:a16="http://schemas.microsoft.com/office/drawing/2014/main" id="{DBE3A044-F22D-4955-822D-6D9E8F9FE4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65481" y="4064000"/>
                    <a:ext cx="220074" cy="528177"/>
                  </a:xfrm>
                  <a:prstGeom prst="rect">
                    <a:avLst/>
                  </a:prstGeom>
                </p:spPr>
              </p:pic>
              <p:grpSp>
                <p:nvGrpSpPr>
                  <p:cNvPr id="161" name="Group 160">
                    <a:extLst>
                      <a:ext uri="{FF2B5EF4-FFF2-40B4-BE49-F238E27FC236}">
                        <a16:creationId xmlns:a16="http://schemas.microsoft.com/office/drawing/2014/main" id="{C3DDDBFB-5812-4E89-8088-F028E7382912}"/>
                      </a:ext>
                    </a:extLst>
                  </p:cNvPr>
                  <p:cNvGrpSpPr/>
                  <p:nvPr/>
                </p:nvGrpSpPr>
                <p:grpSpPr>
                  <a:xfrm>
                    <a:off x="4029885" y="3942079"/>
                    <a:ext cx="614256" cy="181610"/>
                    <a:chOff x="1883642" y="4461510"/>
                    <a:chExt cx="614256" cy="181610"/>
                  </a:xfrm>
                </p:grpSpPr>
                <p:sp>
                  <p:nvSpPr>
                    <p:cNvPr id="162" name="Oval 161">
                      <a:extLst>
                        <a:ext uri="{FF2B5EF4-FFF2-40B4-BE49-F238E27FC236}">
                          <a16:creationId xmlns:a16="http://schemas.microsoft.com/office/drawing/2014/main" id="{489181C1-B43A-4D98-AA80-EC8EFAAA80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83642" y="4461510"/>
                      <a:ext cx="110242" cy="11176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3" name="Oval 162">
                      <a:extLst>
                        <a:ext uri="{FF2B5EF4-FFF2-40B4-BE49-F238E27FC236}">
                          <a16:creationId xmlns:a16="http://schemas.microsoft.com/office/drawing/2014/main" id="{75865960-7659-48A3-9255-5AC51AB4A1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1228" y="4517390"/>
                      <a:ext cx="110242" cy="11176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Oval 163">
                      <a:extLst>
                        <a:ext uri="{FF2B5EF4-FFF2-40B4-BE49-F238E27FC236}">
                          <a16:creationId xmlns:a16="http://schemas.microsoft.com/office/drawing/2014/main" id="{A5632C78-7FC4-4C9D-B2E0-8F4870A83B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1470" y="4475480"/>
                      <a:ext cx="110242" cy="11176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5" name="Oval 164">
                      <a:extLst>
                        <a:ext uri="{FF2B5EF4-FFF2-40B4-BE49-F238E27FC236}">
                          <a16:creationId xmlns:a16="http://schemas.microsoft.com/office/drawing/2014/main" id="{7F0570C7-C9B5-49EF-8DA9-9F554FAAAF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67172" y="4531360"/>
                      <a:ext cx="110242" cy="11176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6" name="Oval 165">
                      <a:extLst>
                        <a:ext uri="{FF2B5EF4-FFF2-40B4-BE49-F238E27FC236}">
                          <a16:creationId xmlns:a16="http://schemas.microsoft.com/office/drawing/2014/main" id="{EE8EF08B-EF2F-4B96-91BA-DE178EAB72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7414" y="4475480"/>
                      <a:ext cx="110242" cy="111760"/>
                    </a:xfrm>
                    <a:prstGeom prst="ellipse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7" name="Oval 166">
                      <a:extLst>
                        <a:ext uri="{FF2B5EF4-FFF2-40B4-BE49-F238E27FC236}">
                          <a16:creationId xmlns:a16="http://schemas.microsoft.com/office/drawing/2014/main" id="{92068A76-1C4F-4F1C-B3B8-44E0FE33CD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7656" y="4531360"/>
                      <a:ext cx="110242" cy="11176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pic>
              <p:nvPicPr>
                <p:cNvPr id="138" name="Picture 137">
                  <a:extLst>
                    <a:ext uri="{FF2B5EF4-FFF2-40B4-BE49-F238E27FC236}">
                      <a16:creationId xmlns:a16="http://schemas.microsoft.com/office/drawing/2014/main" id="{7147F097-C054-41DA-9135-03B41425FD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56820">
                  <a:off x="1219783" y="6024604"/>
                  <a:ext cx="195043" cy="179833"/>
                </a:xfrm>
                <a:prstGeom prst="rect">
                  <a:avLst/>
                </a:prstGeom>
              </p:spPr>
            </p:pic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0E7969BC-077B-4C58-B665-7CF06FB2A4F3}"/>
                    </a:ext>
                  </a:extLst>
                </p:cNvPr>
                <p:cNvGrpSpPr/>
                <p:nvPr/>
              </p:nvGrpSpPr>
              <p:grpSpPr>
                <a:xfrm>
                  <a:off x="2170318" y="5586097"/>
                  <a:ext cx="614256" cy="650098"/>
                  <a:chOff x="4029885" y="3942079"/>
                  <a:chExt cx="614256" cy="650098"/>
                </a:xfrm>
              </p:grpSpPr>
              <p:pic>
                <p:nvPicPr>
                  <p:cNvPr id="152" name="Picture 151">
                    <a:extLst>
                      <a:ext uri="{FF2B5EF4-FFF2-40B4-BE49-F238E27FC236}">
                        <a16:creationId xmlns:a16="http://schemas.microsoft.com/office/drawing/2014/main" id="{9ADE0AC5-2EE0-4312-8D91-ED2774B53D1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65481" y="4064000"/>
                    <a:ext cx="220074" cy="528177"/>
                  </a:xfrm>
                  <a:prstGeom prst="rect">
                    <a:avLst/>
                  </a:prstGeom>
                </p:spPr>
              </p:pic>
              <p:grpSp>
                <p:nvGrpSpPr>
                  <p:cNvPr id="153" name="Group 152">
                    <a:extLst>
                      <a:ext uri="{FF2B5EF4-FFF2-40B4-BE49-F238E27FC236}">
                        <a16:creationId xmlns:a16="http://schemas.microsoft.com/office/drawing/2014/main" id="{7BC61791-6739-4DF1-9F44-379299C07554}"/>
                      </a:ext>
                    </a:extLst>
                  </p:cNvPr>
                  <p:cNvGrpSpPr/>
                  <p:nvPr/>
                </p:nvGrpSpPr>
                <p:grpSpPr>
                  <a:xfrm>
                    <a:off x="4029885" y="3942079"/>
                    <a:ext cx="614256" cy="181610"/>
                    <a:chOff x="1883642" y="4461510"/>
                    <a:chExt cx="614256" cy="181610"/>
                  </a:xfrm>
                </p:grpSpPr>
                <p:sp>
                  <p:nvSpPr>
                    <p:cNvPr id="154" name="Oval 153">
                      <a:extLst>
                        <a:ext uri="{FF2B5EF4-FFF2-40B4-BE49-F238E27FC236}">
                          <a16:creationId xmlns:a16="http://schemas.microsoft.com/office/drawing/2014/main" id="{1E1BE14A-21A3-4E02-9BD6-A35A236A71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83642" y="4461510"/>
                      <a:ext cx="110242" cy="11176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Oval 154">
                      <a:extLst>
                        <a:ext uri="{FF2B5EF4-FFF2-40B4-BE49-F238E27FC236}">
                          <a16:creationId xmlns:a16="http://schemas.microsoft.com/office/drawing/2014/main" id="{97CEDF8F-4CBB-48A5-BEAA-DCFD00A2B4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1228" y="4517390"/>
                      <a:ext cx="110242" cy="11176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Oval 155">
                      <a:extLst>
                        <a:ext uri="{FF2B5EF4-FFF2-40B4-BE49-F238E27FC236}">
                          <a16:creationId xmlns:a16="http://schemas.microsoft.com/office/drawing/2014/main" id="{53CF632B-7732-4A60-ADA3-BA5E6257CB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1470" y="4475480"/>
                      <a:ext cx="110242" cy="11176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Oval 156">
                      <a:extLst>
                        <a:ext uri="{FF2B5EF4-FFF2-40B4-BE49-F238E27FC236}">
                          <a16:creationId xmlns:a16="http://schemas.microsoft.com/office/drawing/2014/main" id="{909D0365-48AF-4143-A351-2A44DC94AC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67172" y="4531360"/>
                      <a:ext cx="110242" cy="11176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8" name="Oval 157">
                      <a:extLst>
                        <a:ext uri="{FF2B5EF4-FFF2-40B4-BE49-F238E27FC236}">
                          <a16:creationId xmlns:a16="http://schemas.microsoft.com/office/drawing/2014/main" id="{A4312165-C663-4BCE-B44B-66BF6455F0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7414" y="4475480"/>
                      <a:ext cx="110242" cy="111760"/>
                    </a:xfrm>
                    <a:prstGeom prst="ellipse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FE86B253-5269-4121-A510-FCCBA344F3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7656" y="4531360"/>
                      <a:ext cx="110242" cy="11176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C8CE4AE6-B6DD-40D0-BFD5-8312948F92B5}"/>
                    </a:ext>
                  </a:extLst>
                </p:cNvPr>
                <p:cNvGrpSpPr/>
                <p:nvPr/>
              </p:nvGrpSpPr>
              <p:grpSpPr>
                <a:xfrm>
                  <a:off x="2900512" y="5271070"/>
                  <a:ext cx="1100432" cy="885193"/>
                  <a:chOff x="2904491" y="4726450"/>
                  <a:chExt cx="1100432" cy="885193"/>
                </a:xfrm>
              </p:grpSpPr>
              <p:grpSp>
                <p:nvGrpSpPr>
                  <p:cNvPr id="141" name="Group 140">
                    <a:extLst>
                      <a:ext uri="{FF2B5EF4-FFF2-40B4-BE49-F238E27FC236}">
                        <a16:creationId xmlns:a16="http://schemas.microsoft.com/office/drawing/2014/main" id="{70BD2B5A-A9B3-462E-808B-7332B466C8C2}"/>
                      </a:ext>
                    </a:extLst>
                  </p:cNvPr>
                  <p:cNvGrpSpPr/>
                  <p:nvPr/>
                </p:nvGrpSpPr>
                <p:grpSpPr>
                  <a:xfrm rot="20707425">
                    <a:off x="3519366" y="4726450"/>
                    <a:ext cx="485557" cy="600832"/>
                    <a:chOff x="2889700" y="3647433"/>
                    <a:chExt cx="1493901" cy="2124128"/>
                  </a:xfrm>
                </p:grpSpPr>
                <p:pic>
                  <p:nvPicPr>
                    <p:cNvPr id="150" name="Picture 149">
                      <a:extLst>
                        <a:ext uri="{FF2B5EF4-FFF2-40B4-BE49-F238E27FC236}">
                          <a16:creationId xmlns:a16="http://schemas.microsoft.com/office/drawing/2014/main" id="{0199A23F-7A6F-424B-B12C-D100B1A29C4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2637207">
                      <a:off x="2889700" y="3647433"/>
                      <a:ext cx="1493901" cy="161839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D1A9E52E-9792-47D6-8BF5-065BB6538F2A}"/>
                        </a:ext>
                      </a:extLst>
                    </p:cNvPr>
                    <p:cNvSpPr/>
                    <p:nvPr/>
                  </p:nvSpPr>
                  <p:spPr>
                    <a:xfrm rot="19025921">
                      <a:off x="2926506" y="4475106"/>
                      <a:ext cx="329766" cy="129645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ADF89BFE-D2D4-4FAA-A5BB-9909174A808A}"/>
                      </a:ext>
                    </a:extLst>
                  </p:cNvPr>
                  <p:cNvGrpSpPr/>
                  <p:nvPr/>
                </p:nvGrpSpPr>
                <p:grpSpPr>
                  <a:xfrm>
                    <a:off x="2904491" y="4901857"/>
                    <a:ext cx="614256" cy="181610"/>
                    <a:chOff x="1883642" y="4461510"/>
                    <a:chExt cx="614256" cy="181610"/>
                  </a:xfrm>
                </p:grpSpPr>
                <p:sp>
                  <p:nvSpPr>
                    <p:cNvPr id="144" name="Oval 143">
                      <a:extLst>
                        <a:ext uri="{FF2B5EF4-FFF2-40B4-BE49-F238E27FC236}">
                          <a16:creationId xmlns:a16="http://schemas.microsoft.com/office/drawing/2014/main" id="{F382DAEB-692A-44AF-8C2B-5DE4F2A47E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83642" y="4461510"/>
                      <a:ext cx="110242" cy="111760"/>
                    </a:xfrm>
                    <a:prstGeom prst="ellipse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5" name="Oval 144">
                      <a:extLst>
                        <a:ext uri="{FF2B5EF4-FFF2-40B4-BE49-F238E27FC236}">
                          <a16:creationId xmlns:a16="http://schemas.microsoft.com/office/drawing/2014/main" id="{FECD723B-FF14-439E-842C-9461B59AF7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1228" y="4517390"/>
                      <a:ext cx="110242" cy="11176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6" name="Oval 145">
                      <a:extLst>
                        <a:ext uri="{FF2B5EF4-FFF2-40B4-BE49-F238E27FC236}">
                          <a16:creationId xmlns:a16="http://schemas.microsoft.com/office/drawing/2014/main" id="{F7EF2AD8-547C-4581-94D1-8B4D1B3018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1470" y="4475480"/>
                      <a:ext cx="110242" cy="11176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7" name="Oval 146">
                      <a:extLst>
                        <a:ext uri="{FF2B5EF4-FFF2-40B4-BE49-F238E27FC236}">
                          <a16:creationId xmlns:a16="http://schemas.microsoft.com/office/drawing/2014/main" id="{0245E94F-FD0C-4F16-AE9D-DD709C2BF1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67172" y="4531360"/>
                      <a:ext cx="110242" cy="11176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8" name="Oval 147">
                      <a:extLst>
                        <a:ext uri="{FF2B5EF4-FFF2-40B4-BE49-F238E27FC236}">
                          <a16:creationId xmlns:a16="http://schemas.microsoft.com/office/drawing/2014/main" id="{442BFA0D-50EF-42A9-B1EA-3CDC274044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7414" y="4475480"/>
                      <a:ext cx="110242" cy="111760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9" name="Oval 148">
                      <a:extLst>
                        <a:ext uri="{FF2B5EF4-FFF2-40B4-BE49-F238E27FC236}">
                          <a16:creationId xmlns:a16="http://schemas.microsoft.com/office/drawing/2014/main" id="{B83DA173-134E-40D2-9E23-489634AE05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7656" y="4531360"/>
                      <a:ext cx="110242" cy="11176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pic>
                <p:nvPicPr>
                  <p:cNvPr id="143" name="Picture 142">
                    <a:extLst>
                      <a:ext uri="{FF2B5EF4-FFF2-40B4-BE49-F238E27FC236}">
                        <a16:creationId xmlns:a16="http://schemas.microsoft.com/office/drawing/2014/main" id="{C5FC8E8B-7BDA-454A-A8D7-2AFF9CD9BB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15316" y="5083466"/>
                    <a:ext cx="220074" cy="528177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F0F0960-4D9D-4015-8B16-530DF5384CDB}"/>
                  </a:ext>
                </a:extLst>
              </p:cNvPr>
              <p:cNvSpPr txBox="1"/>
              <p:nvPr/>
            </p:nvSpPr>
            <p:spPr>
              <a:xfrm>
                <a:off x="8777856" y="1379663"/>
                <a:ext cx="707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Day 2</a:t>
                </a: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3DD411B-F701-413C-AB00-2030D7D75C41}"/>
                  </a:ext>
                </a:extLst>
              </p:cNvPr>
              <p:cNvGrpSpPr/>
              <p:nvPr/>
            </p:nvGrpSpPr>
            <p:grpSpPr>
              <a:xfrm>
                <a:off x="10199742" y="1408620"/>
                <a:ext cx="673723" cy="1196045"/>
                <a:chOff x="1748581" y="970898"/>
                <a:chExt cx="833829" cy="1593161"/>
              </a:xfrm>
            </p:grpSpPr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818B359A-FD87-4758-ADC6-92C5EA786FC5}"/>
                    </a:ext>
                  </a:extLst>
                </p:cNvPr>
                <p:cNvGrpSpPr/>
                <p:nvPr/>
              </p:nvGrpSpPr>
              <p:grpSpPr>
                <a:xfrm>
                  <a:off x="1936460" y="1878149"/>
                  <a:ext cx="256374" cy="685910"/>
                  <a:chOff x="1936460" y="1878149"/>
                  <a:chExt cx="256374" cy="685910"/>
                </a:xfrm>
              </p:grpSpPr>
              <p:sp>
                <p:nvSpPr>
                  <p:cNvPr id="130" name="Flowchart: Stored Data 129">
                    <a:extLst>
                      <a:ext uri="{FF2B5EF4-FFF2-40B4-BE49-F238E27FC236}">
                        <a16:creationId xmlns:a16="http://schemas.microsoft.com/office/drawing/2014/main" id="{2279A248-EA79-47A8-B231-0EE830ADB205}"/>
                      </a:ext>
                    </a:extLst>
                  </p:cNvPr>
                  <p:cNvSpPr/>
                  <p:nvPr/>
                </p:nvSpPr>
                <p:spPr>
                  <a:xfrm rot="5858952">
                    <a:off x="1841627" y="2308448"/>
                    <a:ext cx="351026" cy="160196"/>
                  </a:xfrm>
                  <a:prstGeom prst="flowChartOnlineStorag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Explosion: 8 Points 130">
                    <a:extLst>
                      <a:ext uri="{FF2B5EF4-FFF2-40B4-BE49-F238E27FC236}">
                        <a16:creationId xmlns:a16="http://schemas.microsoft.com/office/drawing/2014/main" id="{3383E01C-9252-4B14-8367-C9D712D82F3B}"/>
                      </a:ext>
                    </a:extLst>
                  </p:cNvPr>
                  <p:cNvSpPr/>
                  <p:nvPr/>
                </p:nvSpPr>
                <p:spPr>
                  <a:xfrm>
                    <a:off x="1936460" y="1878149"/>
                    <a:ext cx="256374" cy="317175"/>
                  </a:xfrm>
                  <a:prstGeom prst="irregularSeal1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25F637F3-01E7-433E-96EF-9FCFC433474E}"/>
                    </a:ext>
                  </a:extLst>
                </p:cNvPr>
                <p:cNvGrpSpPr/>
                <p:nvPr/>
              </p:nvGrpSpPr>
              <p:grpSpPr>
                <a:xfrm>
                  <a:off x="2326036" y="1708505"/>
                  <a:ext cx="256374" cy="685910"/>
                  <a:chOff x="1936460" y="1878149"/>
                  <a:chExt cx="256374" cy="685910"/>
                </a:xfrm>
              </p:grpSpPr>
              <p:sp>
                <p:nvSpPr>
                  <p:cNvPr id="128" name="Flowchart: Stored Data 127">
                    <a:extLst>
                      <a:ext uri="{FF2B5EF4-FFF2-40B4-BE49-F238E27FC236}">
                        <a16:creationId xmlns:a16="http://schemas.microsoft.com/office/drawing/2014/main" id="{E37F794B-0283-41B4-AC66-8439098C47E2}"/>
                      </a:ext>
                    </a:extLst>
                  </p:cNvPr>
                  <p:cNvSpPr/>
                  <p:nvPr/>
                </p:nvSpPr>
                <p:spPr>
                  <a:xfrm rot="5858952">
                    <a:off x="1841627" y="2308448"/>
                    <a:ext cx="351026" cy="160196"/>
                  </a:xfrm>
                  <a:prstGeom prst="flowChartOnlineStorag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Explosion: 8 Points 128">
                    <a:extLst>
                      <a:ext uri="{FF2B5EF4-FFF2-40B4-BE49-F238E27FC236}">
                        <a16:creationId xmlns:a16="http://schemas.microsoft.com/office/drawing/2014/main" id="{01E3B59B-1C04-442E-B01B-7BF0B97BDD02}"/>
                      </a:ext>
                    </a:extLst>
                  </p:cNvPr>
                  <p:cNvSpPr/>
                  <p:nvPr/>
                </p:nvSpPr>
                <p:spPr>
                  <a:xfrm>
                    <a:off x="1936460" y="1878149"/>
                    <a:ext cx="256374" cy="317175"/>
                  </a:xfrm>
                  <a:prstGeom prst="irregularSeal1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7C25380A-78F9-42BD-9A67-B594CF6C8AD8}"/>
                    </a:ext>
                  </a:extLst>
                </p:cNvPr>
                <p:cNvGrpSpPr/>
                <p:nvPr/>
              </p:nvGrpSpPr>
              <p:grpSpPr>
                <a:xfrm>
                  <a:off x="1748581" y="1313511"/>
                  <a:ext cx="256374" cy="685910"/>
                  <a:chOff x="1936460" y="1878149"/>
                  <a:chExt cx="256374" cy="685910"/>
                </a:xfrm>
              </p:grpSpPr>
              <p:sp>
                <p:nvSpPr>
                  <p:cNvPr id="126" name="Flowchart: Stored Data 125">
                    <a:extLst>
                      <a:ext uri="{FF2B5EF4-FFF2-40B4-BE49-F238E27FC236}">
                        <a16:creationId xmlns:a16="http://schemas.microsoft.com/office/drawing/2014/main" id="{9D322402-6163-4844-BC2C-966479A51675}"/>
                      </a:ext>
                    </a:extLst>
                  </p:cNvPr>
                  <p:cNvSpPr/>
                  <p:nvPr/>
                </p:nvSpPr>
                <p:spPr>
                  <a:xfrm rot="5858952">
                    <a:off x="1841627" y="2308448"/>
                    <a:ext cx="351026" cy="160196"/>
                  </a:xfrm>
                  <a:prstGeom prst="flowChartOnlineStorag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Explosion: 8 Points 126">
                    <a:extLst>
                      <a:ext uri="{FF2B5EF4-FFF2-40B4-BE49-F238E27FC236}">
                        <a16:creationId xmlns:a16="http://schemas.microsoft.com/office/drawing/2014/main" id="{E8EDB325-7AED-4EDF-8032-37A8E9FBA5A5}"/>
                      </a:ext>
                    </a:extLst>
                  </p:cNvPr>
                  <p:cNvSpPr/>
                  <p:nvPr/>
                </p:nvSpPr>
                <p:spPr>
                  <a:xfrm>
                    <a:off x="1936460" y="1878149"/>
                    <a:ext cx="256374" cy="317175"/>
                  </a:xfrm>
                  <a:prstGeom prst="irregularSeal1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24B7D7BA-2A2F-481F-A040-360A53E79FD0}"/>
                    </a:ext>
                  </a:extLst>
                </p:cNvPr>
                <p:cNvGrpSpPr/>
                <p:nvPr/>
              </p:nvGrpSpPr>
              <p:grpSpPr>
                <a:xfrm>
                  <a:off x="2156893" y="970898"/>
                  <a:ext cx="256374" cy="685910"/>
                  <a:chOff x="1936460" y="1878149"/>
                  <a:chExt cx="256374" cy="685910"/>
                </a:xfrm>
              </p:grpSpPr>
              <p:sp>
                <p:nvSpPr>
                  <p:cNvPr id="124" name="Flowchart: Stored Data 123">
                    <a:extLst>
                      <a:ext uri="{FF2B5EF4-FFF2-40B4-BE49-F238E27FC236}">
                        <a16:creationId xmlns:a16="http://schemas.microsoft.com/office/drawing/2014/main" id="{4630DD7F-AD25-41F4-A432-3611599485FB}"/>
                      </a:ext>
                    </a:extLst>
                  </p:cNvPr>
                  <p:cNvSpPr/>
                  <p:nvPr/>
                </p:nvSpPr>
                <p:spPr>
                  <a:xfrm rot="5858952">
                    <a:off x="1841627" y="2308448"/>
                    <a:ext cx="351026" cy="160196"/>
                  </a:xfrm>
                  <a:prstGeom prst="flowChartOnlineStorag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Explosion: 8 Points 124">
                    <a:extLst>
                      <a:ext uri="{FF2B5EF4-FFF2-40B4-BE49-F238E27FC236}">
                        <a16:creationId xmlns:a16="http://schemas.microsoft.com/office/drawing/2014/main" id="{085DE275-A381-41F1-B48E-96B1C6785AE6}"/>
                      </a:ext>
                    </a:extLst>
                  </p:cNvPr>
                  <p:cNvSpPr/>
                  <p:nvPr/>
                </p:nvSpPr>
                <p:spPr>
                  <a:xfrm>
                    <a:off x="1936460" y="1878149"/>
                    <a:ext cx="256374" cy="317175"/>
                  </a:xfrm>
                  <a:prstGeom prst="irregularSeal1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FCED5B0-4986-4708-8E32-35133FD31D9A}"/>
                  </a:ext>
                </a:extLst>
              </p:cNvPr>
              <p:cNvSpPr txBox="1"/>
              <p:nvPr/>
            </p:nvSpPr>
            <p:spPr>
              <a:xfrm>
                <a:off x="11059303" y="1577429"/>
                <a:ext cx="118827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Streptavidin</a:t>
                </a:r>
              </a:p>
              <a:p>
                <a:r>
                  <a:rPr lang="en-US" sz="1600" dirty="0"/>
                  <a:t>Labeled</a:t>
                </a:r>
              </a:p>
              <a:p>
                <a:r>
                  <a:rPr lang="en-US" sz="1600" dirty="0"/>
                  <a:t>Europium</a:t>
                </a:r>
              </a:p>
            </p:txBody>
          </p: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AD897E91-E5FF-47EA-8A4F-4FE5EA4BDB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99684" y="1947208"/>
                <a:ext cx="758848" cy="62163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9A53E534-2C18-40D3-811A-DA5CCAD77A8A}"/>
                  </a:ext>
                </a:extLst>
              </p:cNvPr>
              <p:cNvGrpSpPr/>
              <p:nvPr/>
            </p:nvGrpSpPr>
            <p:grpSpPr>
              <a:xfrm>
                <a:off x="8203142" y="4301136"/>
                <a:ext cx="1968606" cy="2233698"/>
                <a:chOff x="6815135" y="4076178"/>
                <a:chExt cx="3107704" cy="2535766"/>
              </a:xfrm>
            </p:grpSpPr>
            <p:sp>
              <p:nvSpPr>
                <p:cNvPr id="69" name="Flowchart: Magnetic Disk 68">
                  <a:extLst>
                    <a:ext uri="{FF2B5EF4-FFF2-40B4-BE49-F238E27FC236}">
                      <a16:creationId xmlns:a16="http://schemas.microsoft.com/office/drawing/2014/main" id="{BC7DFD9F-5E0B-4106-A905-ED9BC331C243}"/>
                    </a:ext>
                  </a:extLst>
                </p:cNvPr>
                <p:cNvSpPr/>
                <p:nvPr/>
              </p:nvSpPr>
              <p:spPr>
                <a:xfrm>
                  <a:off x="6815135" y="4076178"/>
                  <a:ext cx="3096456" cy="2535766"/>
                </a:xfrm>
                <a:prstGeom prst="flowChartMagneticDisk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91E6A7BD-CBC9-44F0-BD22-B4FBA5890F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23312" y="6245548"/>
                  <a:ext cx="195043" cy="179833"/>
                </a:xfrm>
                <a:prstGeom prst="rect">
                  <a:avLst/>
                </a:prstGeom>
              </p:spPr>
            </p:pic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2796B981-9F6B-406A-8DA1-B2E0E8DE01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1413" y="6286622"/>
                  <a:ext cx="195043" cy="179833"/>
                </a:xfrm>
                <a:prstGeom prst="rect">
                  <a:avLst/>
                </a:prstGeom>
              </p:spPr>
            </p:pic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441ACBF9-292D-428E-B452-0537466D0E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44223" y="6238449"/>
                  <a:ext cx="195043" cy="179833"/>
                </a:xfrm>
                <a:prstGeom prst="rect">
                  <a:avLst/>
                </a:prstGeom>
              </p:spPr>
            </p:pic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AD1C75CD-D053-4E4E-8B72-D802A57730C1}"/>
                    </a:ext>
                  </a:extLst>
                </p:cNvPr>
                <p:cNvGrpSpPr/>
                <p:nvPr/>
              </p:nvGrpSpPr>
              <p:grpSpPr>
                <a:xfrm>
                  <a:off x="7541766" y="5187585"/>
                  <a:ext cx="1100432" cy="1099037"/>
                  <a:chOff x="2904491" y="4726450"/>
                  <a:chExt cx="1100432" cy="885194"/>
                </a:xfrm>
              </p:grpSpPr>
              <p:grpSp>
                <p:nvGrpSpPr>
                  <p:cNvPr id="109" name="Group 108">
                    <a:extLst>
                      <a:ext uri="{FF2B5EF4-FFF2-40B4-BE49-F238E27FC236}">
                        <a16:creationId xmlns:a16="http://schemas.microsoft.com/office/drawing/2014/main" id="{3DDA487A-EC4F-48DB-BE80-C9568246A807}"/>
                      </a:ext>
                    </a:extLst>
                  </p:cNvPr>
                  <p:cNvGrpSpPr/>
                  <p:nvPr/>
                </p:nvGrpSpPr>
                <p:grpSpPr>
                  <a:xfrm rot="20707425">
                    <a:off x="3519366" y="4726450"/>
                    <a:ext cx="485557" cy="600832"/>
                    <a:chOff x="2889700" y="3647433"/>
                    <a:chExt cx="1493901" cy="2124128"/>
                  </a:xfrm>
                </p:grpSpPr>
                <p:pic>
                  <p:nvPicPr>
                    <p:cNvPr id="118" name="Picture 117">
                      <a:extLst>
                        <a:ext uri="{FF2B5EF4-FFF2-40B4-BE49-F238E27FC236}">
                          <a16:creationId xmlns:a16="http://schemas.microsoft.com/office/drawing/2014/main" id="{F231B1D3-F34F-41C0-8FFE-F025876AE8E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2637207">
                      <a:off x="2889700" y="3647433"/>
                      <a:ext cx="1493901" cy="161839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19" name="Rectangle 118">
                      <a:extLst>
                        <a:ext uri="{FF2B5EF4-FFF2-40B4-BE49-F238E27FC236}">
                          <a16:creationId xmlns:a16="http://schemas.microsoft.com/office/drawing/2014/main" id="{4AD76904-BB5C-4FA3-8DEA-F8B5D66A08D2}"/>
                        </a:ext>
                      </a:extLst>
                    </p:cNvPr>
                    <p:cNvSpPr/>
                    <p:nvPr/>
                  </p:nvSpPr>
                  <p:spPr>
                    <a:xfrm rot="19025921">
                      <a:off x="2926506" y="4475106"/>
                      <a:ext cx="329766" cy="129645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352844BB-76F1-436B-AD3D-FBD6D4D473A6}"/>
                      </a:ext>
                    </a:extLst>
                  </p:cNvPr>
                  <p:cNvGrpSpPr/>
                  <p:nvPr/>
                </p:nvGrpSpPr>
                <p:grpSpPr>
                  <a:xfrm>
                    <a:off x="2904491" y="4901857"/>
                    <a:ext cx="614256" cy="181610"/>
                    <a:chOff x="1883642" y="4461510"/>
                    <a:chExt cx="614256" cy="181610"/>
                  </a:xfrm>
                </p:grpSpPr>
                <p:sp>
                  <p:nvSpPr>
                    <p:cNvPr id="112" name="Oval 111">
                      <a:extLst>
                        <a:ext uri="{FF2B5EF4-FFF2-40B4-BE49-F238E27FC236}">
                          <a16:creationId xmlns:a16="http://schemas.microsoft.com/office/drawing/2014/main" id="{EA766ED8-1368-497D-B3A0-D3AB0EA000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83642" y="4461510"/>
                      <a:ext cx="110242" cy="111760"/>
                    </a:xfrm>
                    <a:prstGeom prst="ellipse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13" name="Oval 112">
                      <a:extLst>
                        <a:ext uri="{FF2B5EF4-FFF2-40B4-BE49-F238E27FC236}">
                          <a16:creationId xmlns:a16="http://schemas.microsoft.com/office/drawing/2014/main" id="{CF68645F-7FDA-48D3-9A13-49468DFCEC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1228" y="4517390"/>
                      <a:ext cx="110242" cy="11176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9171B9DF-1715-455B-9050-16C324175F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1470" y="4475480"/>
                      <a:ext cx="110242" cy="11176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15" name="Oval 114">
                      <a:extLst>
                        <a:ext uri="{FF2B5EF4-FFF2-40B4-BE49-F238E27FC236}">
                          <a16:creationId xmlns:a16="http://schemas.microsoft.com/office/drawing/2014/main" id="{1D2E3CF5-7EAC-4DF6-87AA-9F5C49114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67172" y="4531360"/>
                      <a:ext cx="110242" cy="11176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16" name="Oval 115">
                      <a:extLst>
                        <a:ext uri="{FF2B5EF4-FFF2-40B4-BE49-F238E27FC236}">
                          <a16:creationId xmlns:a16="http://schemas.microsoft.com/office/drawing/2014/main" id="{161BCAEB-1F47-479A-8CFC-4D39AFD6D9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7414" y="4475480"/>
                      <a:ext cx="110242" cy="111760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17" name="Oval 116">
                      <a:extLst>
                        <a:ext uri="{FF2B5EF4-FFF2-40B4-BE49-F238E27FC236}">
                          <a16:creationId xmlns:a16="http://schemas.microsoft.com/office/drawing/2014/main" id="{5B3226B7-88D2-4F8F-8233-728AC95024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7656" y="4531360"/>
                      <a:ext cx="110242" cy="11176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pic>
                <p:nvPicPr>
                  <p:cNvPr id="111" name="Picture 110">
                    <a:extLst>
                      <a:ext uri="{FF2B5EF4-FFF2-40B4-BE49-F238E27FC236}">
                        <a16:creationId xmlns:a16="http://schemas.microsoft.com/office/drawing/2014/main" id="{C1B7E2A9-9A65-4A73-B9D5-CEF756180D6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15315" y="5083467"/>
                    <a:ext cx="220074" cy="52817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E42DF158-0D14-499C-A4BA-FDCD318F31FA}"/>
                    </a:ext>
                  </a:extLst>
                </p:cNvPr>
                <p:cNvGrpSpPr/>
                <p:nvPr/>
              </p:nvGrpSpPr>
              <p:grpSpPr>
                <a:xfrm>
                  <a:off x="6875862" y="5453665"/>
                  <a:ext cx="614256" cy="650098"/>
                  <a:chOff x="4029885" y="3942079"/>
                  <a:chExt cx="614256" cy="650098"/>
                </a:xfrm>
              </p:grpSpPr>
              <p:pic>
                <p:nvPicPr>
                  <p:cNvPr id="101" name="Picture 100">
                    <a:extLst>
                      <a:ext uri="{FF2B5EF4-FFF2-40B4-BE49-F238E27FC236}">
                        <a16:creationId xmlns:a16="http://schemas.microsoft.com/office/drawing/2014/main" id="{7A6F9E36-5AA7-460A-A6D2-F7199A78A9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65481" y="4064000"/>
                    <a:ext cx="220074" cy="528177"/>
                  </a:xfrm>
                  <a:prstGeom prst="rect">
                    <a:avLst/>
                  </a:prstGeom>
                </p:spPr>
              </p:pic>
              <p:grpSp>
                <p:nvGrpSpPr>
                  <p:cNvPr id="102" name="Group 101">
                    <a:extLst>
                      <a:ext uri="{FF2B5EF4-FFF2-40B4-BE49-F238E27FC236}">
                        <a16:creationId xmlns:a16="http://schemas.microsoft.com/office/drawing/2014/main" id="{1DB76A09-8883-4844-90D0-22412D493342}"/>
                      </a:ext>
                    </a:extLst>
                  </p:cNvPr>
                  <p:cNvGrpSpPr/>
                  <p:nvPr/>
                </p:nvGrpSpPr>
                <p:grpSpPr>
                  <a:xfrm>
                    <a:off x="4029885" y="3942079"/>
                    <a:ext cx="614256" cy="181610"/>
                    <a:chOff x="1883642" y="4461510"/>
                    <a:chExt cx="614256" cy="181610"/>
                  </a:xfrm>
                </p:grpSpPr>
                <p:sp>
                  <p:nvSpPr>
                    <p:cNvPr id="103" name="Oval 102">
                      <a:extLst>
                        <a:ext uri="{FF2B5EF4-FFF2-40B4-BE49-F238E27FC236}">
                          <a16:creationId xmlns:a16="http://schemas.microsoft.com/office/drawing/2014/main" id="{32E7846A-42B9-4967-BC2B-F4D5694C1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83642" y="4461510"/>
                      <a:ext cx="110242" cy="11176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4" name="Oval 103">
                      <a:extLst>
                        <a:ext uri="{FF2B5EF4-FFF2-40B4-BE49-F238E27FC236}">
                          <a16:creationId xmlns:a16="http://schemas.microsoft.com/office/drawing/2014/main" id="{C3ED3978-42C8-42CD-9CD2-197852CB32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1228" y="4517390"/>
                      <a:ext cx="110242" cy="11176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Oval 104">
                      <a:extLst>
                        <a:ext uri="{FF2B5EF4-FFF2-40B4-BE49-F238E27FC236}">
                          <a16:creationId xmlns:a16="http://schemas.microsoft.com/office/drawing/2014/main" id="{D892EE72-42E0-4087-BA0D-81837BEAEF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1470" y="4475480"/>
                      <a:ext cx="110242" cy="11176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6" name="Oval 105">
                      <a:extLst>
                        <a:ext uri="{FF2B5EF4-FFF2-40B4-BE49-F238E27FC236}">
                          <a16:creationId xmlns:a16="http://schemas.microsoft.com/office/drawing/2014/main" id="{6BEA313A-068D-4A1A-BAF1-BAC5B73DC0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67172" y="4531360"/>
                      <a:ext cx="110242" cy="11176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7" name="Oval 106">
                      <a:extLst>
                        <a:ext uri="{FF2B5EF4-FFF2-40B4-BE49-F238E27FC236}">
                          <a16:creationId xmlns:a16="http://schemas.microsoft.com/office/drawing/2014/main" id="{1249A1D4-E8F5-4078-96A1-B1E5DEB31C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7414" y="4475480"/>
                      <a:ext cx="110242" cy="111760"/>
                    </a:xfrm>
                    <a:prstGeom prst="ellipse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8" name="Oval 107">
                      <a:extLst>
                        <a:ext uri="{FF2B5EF4-FFF2-40B4-BE49-F238E27FC236}">
                          <a16:creationId xmlns:a16="http://schemas.microsoft.com/office/drawing/2014/main" id="{3F4DBF23-19A4-4DE7-A0E4-CC6424A143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7656" y="4531360"/>
                      <a:ext cx="110242" cy="11176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pic>
              <p:nvPicPr>
                <p:cNvPr id="75" name="Picture 74">
                  <a:extLst>
                    <a:ext uri="{FF2B5EF4-FFF2-40B4-BE49-F238E27FC236}">
                      <a16:creationId xmlns:a16="http://schemas.microsoft.com/office/drawing/2014/main" id="{669833C4-6DE6-4E06-9D8E-C6072CCE03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56820">
                  <a:off x="7090554" y="6106789"/>
                  <a:ext cx="195043" cy="179833"/>
                </a:xfrm>
                <a:prstGeom prst="rect">
                  <a:avLst/>
                </a:prstGeom>
              </p:spPr>
            </p:pic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84CBD114-EF29-4C48-8E65-6387B25E389E}"/>
                    </a:ext>
                  </a:extLst>
                </p:cNvPr>
                <p:cNvGrpSpPr/>
                <p:nvPr/>
              </p:nvGrpSpPr>
              <p:grpSpPr>
                <a:xfrm>
                  <a:off x="8041089" y="5668282"/>
                  <a:ext cx="614256" cy="650098"/>
                  <a:chOff x="4029885" y="3942079"/>
                  <a:chExt cx="614256" cy="650098"/>
                </a:xfrm>
              </p:grpSpPr>
              <p:pic>
                <p:nvPicPr>
                  <p:cNvPr id="93" name="Picture 92">
                    <a:extLst>
                      <a:ext uri="{FF2B5EF4-FFF2-40B4-BE49-F238E27FC236}">
                        <a16:creationId xmlns:a16="http://schemas.microsoft.com/office/drawing/2014/main" id="{089AC435-BC86-49F2-B7DC-42A123840D8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65481" y="4064000"/>
                    <a:ext cx="220074" cy="528177"/>
                  </a:xfrm>
                  <a:prstGeom prst="rect">
                    <a:avLst/>
                  </a:prstGeom>
                </p:spPr>
              </p:pic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70F5D149-414D-477D-A39E-3892AD10CA2B}"/>
                      </a:ext>
                    </a:extLst>
                  </p:cNvPr>
                  <p:cNvGrpSpPr/>
                  <p:nvPr/>
                </p:nvGrpSpPr>
                <p:grpSpPr>
                  <a:xfrm>
                    <a:off x="4029885" y="3942079"/>
                    <a:ext cx="614256" cy="181610"/>
                    <a:chOff x="1883642" y="4461510"/>
                    <a:chExt cx="614256" cy="181610"/>
                  </a:xfrm>
                </p:grpSpPr>
                <p:sp>
                  <p:nvSpPr>
                    <p:cNvPr id="95" name="Oval 94">
                      <a:extLst>
                        <a:ext uri="{FF2B5EF4-FFF2-40B4-BE49-F238E27FC236}">
                          <a16:creationId xmlns:a16="http://schemas.microsoft.com/office/drawing/2014/main" id="{91D7C7E4-7FCA-483A-9BF4-E06157EAB2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83642" y="4461510"/>
                      <a:ext cx="110242" cy="11176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6" name="Oval 95">
                      <a:extLst>
                        <a:ext uri="{FF2B5EF4-FFF2-40B4-BE49-F238E27FC236}">
                          <a16:creationId xmlns:a16="http://schemas.microsoft.com/office/drawing/2014/main" id="{F20C48A0-93D8-4A45-BC79-217CE87CDF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1228" y="4517390"/>
                      <a:ext cx="110242" cy="11176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" name="Oval 96">
                      <a:extLst>
                        <a:ext uri="{FF2B5EF4-FFF2-40B4-BE49-F238E27FC236}">
                          <a16:creationId xmlns:a16="http://schemas.microsoft.com/office/drawing/2014/main" id="{C6BDB859-AD2B-49DE-9441-C451E60684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1470" y="4475480"/>
                      <a:ext cx="110242" cy="11176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8" name="Oval 97">
                      <a:extLst>
                        <a:ext uri="{FF2B5EF4-FFF2-40B4-BE49-F238E27FC236}">
                          <a16:creationId xmlns:a16="http://schemas.microsoft.com/office/drawing/2014/main" id="{B03F6D54-B42C-4A45-A89F-4BF0E19A4B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67172" y="4531360"/>
                      <a:ext cx="110242" cy="11176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9" name="Oval 98">
                      <a:extLst>
                        <a:ext uri="{FF2B5EF4-FFF2-40B4-BE49-F238E27FC236}">
                          <a16:creationId xmlns:a16="http://schemas.microsoft.com/office/drawing/2014/main" id="{F3EA5AB9-E529-4F77-906D-5F8D727B64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7414" y="4475480"/>
                      <a:ext cx="110242" cy="111760"/>
                    </a:xfrm>
                    <a:prstGeom prst="ellipse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0" name="Oval 99">
                      <a:extLst>
                        <a:ext uri="{FF2B5EF4-FFF2-40B4-BE49-F238E27FC236}">
                          <a16:creationId xmlns:a16="http://schemas.microsoft.com/office/drawing/2014/main" id="{1A35C385-3547-4565-8FED-6C10ED11E1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7656" y="4531360"/>
                      <a:ext cx="110242" cy="11176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A6A91D3B-FD45-4D00-B21A-928D1459D407}"/>
                    </a:ext>
                  </a:extLst>
                </p:cNvPr>
                <p:cNvGrpSpPr/>
                <p:nvPr/>
              </p:nvGrpSpPr>
              <p:grpSpPr>
                <a:xfrm>
                  <a:off x="8771283" y="5353255"/>
                  <a:ext cx="1100432" cy="885194"/>
                  <a:chOff x="2904491" y="4726450"/>
                  <a:chExt cx="1100432" cy="885194"/>
                </a:xfrm>
              </p:grpSpPr>
              <p:grpSp>
                <p:nvGrpSpPr>
                  <p:cNvPr id="82" name="Group 81">
                    <a:extLst>
                      <a:ext uri="{FF2B5EF4-FFF2-40B4-BE49-F238E27FC236}">
                        <a16:creationId xmlns:a16="http://schemas.microsoft.com/office/drawing/2014/main" id="{77624C9D-5AEC-464B-827F-1E04C8785180}"/>
                      </a:ext>
                    </a:extLst>
                  </p:cNvPr>
                  <p:cNvGrpSpPr/>
                  <p:nvPr/>
                </p:nvGrpSpPr>
                <p:grpSpPr>
                  <a:xfrm rot="20707425">
                    <a:off x="3519366" y="4726450"/>
                    <a:ext cx="485557" cy="600832"/>
                    <a:chOff x="2889700" y="3647433"/>
                    <a:chExt cx="1493901" cy="2124128"/>
                  </a:xfrm>
                </p:grpSpPr>
                <p:pic>
                  <p:nvPicPr>
                    <p:cNvPr id="91" name="Picture 90">
                      <a:extLst>
                        <a:ext uri="{FF2B5EF4-FFF2-40B4-BE49-F238E27FC236}">
                          <a16:creationId xmlns:a16="http://schemas.microsoft.com/office/drawing/2014/main" id="{451AC069-AC18-4431-8F6B-B9837E97C31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2637207">
                      <a:off x="2889700" y="3647433"/>
                      <a:ext cx="1493901" cy="161839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7FBA5DD9-8E10-434C-AA46-C58068646047}"/>
                        </a:ext>
                      </a:extLst>
                    </p:cNvPr>
                    <p:cNvSpPr/>
                    <p:nvPr/>
                  </p:nvSpPr>
                  <p:spPr>
                    <a:xfrm rot="19025921">
                      <a:off x="2926506" y="4475106"/>
                      <a:ext cx="329766" cy="129645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2313E018-2B70-47D8-B02E-C652E6B08045}"/>
                      </a:ext>
                    </a:extLst>
                  </p:cNvPr>
                  <p:cNvGrpSpPr/>
                  <p:nvPr/>
                </p:nvGrpSpPr>
                <p:grpSpPr>
                  <a:xfrm>
                    <a:off x="2904491" y="4901857"/>
                    <a:ext cx="614256" cy="181610"/>
                    <a:chOff x="1883642" y="4461510"/>
                    <a:chExt cx="614256" cy="181610"/>
                  </a:xfrm>
                </p:grpSpPr>
                <p:sp>
                  <p:nvSpPr>
                    <p:cNvPr id="85" name="Oval 84">
                      <a:extLst>
                        <a:ext uri="{FF2B5EF4-FFF2-40B4-BE49-F238E27FC236}">
                          <a16:creationId xmlns:a16="http://schemas.microsoft.com/office/drawing/2014/main" id="{18BBE30B-E47B-4F3B-9BEF-BE0C12002A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83642" y="4461510"/>
                      <a:ext cx="110242" cy="111760"/>
                    </a:xfrm>
                    <a:prstGeom prst="ellipse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6" name="Oval 85">
                      <a:extLst>
                        <a:ext uri="{FF2B5EF4-FFF2-40B4-BE49-F238E27FC236}">
                          <a16:creationId xmlns:a16="http://schemas.microsoft.com/office/drawing/2014/main" id="{1947E3FC-AAE1-4D99-975F-7FCA528E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1228" y="4517390"/>
                      <a:ext cx="110242" cy="11176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Oval 86">
                      <a:extLst>
                        <a:ext uri="{FF2B5EF4-FFF2-40B4-BE49-F238E27FC236}">
                          <a16:creationId xmlns:a16="http://schemas.microsoft.com/office/drawing/2014/main" id="{619EAB7E-2B47-4802-9CA1-355D93FF42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71470" y="4475480"/>
                      <a:ext cx="110242" cy="11176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0ED2ECD3-E06F-4FB8-9C70-744CD393C0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67172" y="4531360"/>
                      <a:ext cx="110242" cy="11176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9" name="Oval 88">
                      <a:extLst>
                        <a:ext uri="{FF2B5EF4-FFF2-40B4-BE49-F238E27FC236}">
                          <a16:creationId xmlns:a16="http://schemas.microsoft.com/office/drawing/2014/main" id="{D99E3AE6-5B56-46A6-97F2-C1D118C067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77414" y="4475480"/>
                      <a:ext cx="110242" cy="111760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0" name="Oval 89">
                      <a:extLst>
                        <a:ext uri="{FF2B5EF4-FFF2-40B4-BE49-F238E27FC236}">
                          <a16:creationId xmlns:a16="http://schemas.microsoft.com/office/drawing/2014/main" id="{7E704C66-5025-41E5-A34D-CB5C707E37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7656" y="4531360"/>
                      <a:ext cx="110242" cy="11176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solidFill>
                        <a:srgbClr val="00B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pic>
                <p:nvPicPr>
                  <p:cNvPr id="84" name="Picture 83">
                    <a:extLst>
                      <a:ext uri="{FF2B5EF4-FFF2-40B4-BE49-F238E27FC236}">
                        <a16:creationId xmlns:a16="http://schemas.microsoft.com/office/drawing/2014/main" id="{426F2EF1-7465-4A80-A130-4FEC7A592AE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15315" y="5083467"/>
                    <a:ext cx="220074" cy="52817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8" name="Flowchart: Stored Data 77">
                  <a:extLst>
                    <a:ext uri="{FF2B5EF4-FFF2-40B4-BE49-F238E27FC236}">
                      <a16:creationId xmlns:a16="http://schemas.microsoft.com/office/drawing/2014/main" id="{B415207A-6A80-4E0F-9F6E-409BF532BBCD}"/>
                    </a:ext>
                  </a:extLst>
                </p:cNvPr>
                <p:cNvSpPr/>
                <p:nvPr/>
              </p:nvSpPr>
              <p:spPr>
                <a:xfrm rot="5858952">
                  <a:off x="8362095" y="5044944"/>
                  <a:ext cx="351026" cy="160196"/>
                </a:xfrm>
                <a:prstGeom prst="flowChartOnlineStorag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Explosion: 8 Points 78">
                  <a:extLst>
                    <a:ext uri="{FF2B5EF4-FFF2-40B4-BE49-F238E27FC236}">
                      <a16:creationId xmlns:a16="http://schemas.microsoft.com/office/drawing/2014/main" id="{4779FC1B-2168-4EDA-BF0A-FF3CE7DBF0AD}"/>
                    </a:ext>
                  </a:extLst>
                </p:cNvPr>
                <p:cNvSpPr/>
                <p:nvPr/>
              </p:nvSpPr>
              <p:spPr>
                <a:xfrm>
                  <a:off x="8456928" y="4614645"/>
                  <a:ext cx="256374" cy="317175"/>
                </a:xfrm>
                <a:prstGeom prst="irregularSeal1">
                  <a:avLst/>
                </a:prstGeom>
                <a:solidFill>
                  <a:srgbClr val="FFFF00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lowchart: Stored Data 79">
                  <a:extLst>
                    <a:ext uri="{FF2B5EF4-FFF2-40B4-BE49-F238E27FC236}">
                      <a16:creationId xmlns:a16="http://schemas.microsoft.com/office/drawing/2014/main" id="{09AFA7D6-E75C-4A3B-8738-FC62D1D82D24}"/>
                    </a:ext>
                  </a:extLst>
                </p:cNvPr>
                <p:cNvSpPr/>
                <p:nvPr/>
              </p:nvSpPr>
              <p:spPr>
                <a:xfrm rot="5858952">
                  <a:off x="9571632" y="5188955"/>
                  <a:ext cx="351026" cy="160196"/>
                </a:xfrm>
                <a:prstGeom prst="flowChartOnlineStorag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Explosion: 8 Points 80">
                  <a:extLst>
                    <a:ext uri="{FF2B5EF4-FFF2-40B4-BE49-F238E27FC236}">
                      <a16:creationId xmlns:a16="http://schemas.microsoft.com/office/drawing/2014/main" id="{DAF09C5C-E81E-48F7-85A4-3DEF869F5A08}"/>
                    </a:ext>
                  </a:extLst>
                </p:cNvPr>
                <p:cNvSpPr/>
                <p:nvPr/>
              </p:nvSpPr>
              <p:spPr>
                <a:xfrm>
                  <a:off x="9666465" y="4758656"/>
                  <a:ext cx="256374" cy="317175"/>
                </a:xfrm>
                <a:prstGeom prst="irregularSeal1">
                  <a:avLst/>
                </a:prstGeom>
                <a:solidFill>
                  <a:srgbClr val="FFFF00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F34D23F-17AF-4485-AA32-D4723C3C44AB}"/>
                  </a:ext>
                </a:extLst>
              </p:cNvPr>
              <p:cNvSpPr txBox="1"/>
              <p:nvPr/>
            </p:nvSpPr>
            <p:spPr>
              <a:xfrm>
                <a:off x="7995801" y="3802909"/>
                <a:ext cx="22142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Incubate for 1hr</a:t>
                </a:r>
              </a:p>
            </p:txBody>
          </p:sp>
          <p:sp>
            <p:nvSpPr>
              <p:cNvPr id="67" name="Arrow: Right 66">
                <a:extLst>
                  <a:ext uri="{FF2B5EF4-FFF2-40B4-BE49-F238E27FC236}">
                    <a16:creationId xmlns:a16="http://schemas.microsoft.com/office/drawing/2014/main" id="{A022DF6C-6750-4166-8A7B-4962F8EBFE95}"/>
                  </a:ext>
                </a:extLst>
              </p:cNvPr>
              <p:cNvSpPr/>
              <p:nvPr/>
            </p:nvSpPr>
            <p:spPr>
              <a:xfrm>
                <a:off x="10255558" y="5448334"/>
                <a:ext cx="617907" cy="44857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F959D6D-4EA5-45DC-BF16-5D2101E4388A}"/>
                  </a:ext>
                </a:extLst>
              </p:cNvPr>
              <p:cNvSpPr txBox="1"/>
              <p:nvPr/>
            </p:nvSpPr>
            <p:spPr>
              <a:xfrm>
                <a:off x="10865652" y="5304779"/>
                <a:ext cx="15925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Measure </a:t>
                </a:r>
              </a:p>
              <a:p>
                <a:r>
                  <a:rPr lang="en-US" sz="1600" dirty="0"/>
                  <a:t>Fluorescence</a:t>
                </a:r>
              </a:p>
            </p:txBody>
          </p:sp>
        </p:grpSp>
      </p:grpSp>
      <p:sp>
        <p:nvSpPr>
          <p:cNvPr id="218" name="Rectangle 647">
            <a:extLst>
              <a:ext uri="{FF2B5EF4-FFF2-40B4-BE49-F238E27FC236}">
                <a16:creationId xmlns:a16="http://schemas.microsoft.com/office/drawing/2014/main" id="{1C55397B-7C22-4A31-976A-0126908C6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05823" y="3896438"/>
            <a:ext cx="15883128" cy="634053"/>
          </a:xfrm>
          <a:prstGeom prst="rect">
            <a:avLst/>
          </a:prstGeom>
          <a:solidFill>
            <a:srgbClr val="002060"/>
          </a:solidFill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3404" tIns="31703" rIns="63404" bIns="31703" anchor="ctr">
            <a:spAutoFit/>
          </a:bodyPr>
          <a:lstStyle/>
          <a:p>
            <a:pPr algn="ctr" defTabSz="887865" eaLnBrk="0" hangingPunct="0"/>
            <a:r>
              <a:rPr lang="en-US" sz="3704" b="1" kern="0" dirty="0">
                <a:solidFill>
                  <a:schemeClr val="bg1"/>
                </a:solidFill>
                <a:latin typeface="Arial" pitchFamily="34" charset="0"/>
                <a:ea typeface="Calibri" charset="0"/>
                <a:cs typeface="Arial" pitchFamily="34" charset="0"/>
              </a:rPr>
              <a:t>PANDA Overview</a:t>
            </a:r>
          </a:p>
        </p:txBody>
      </p:sp>
      <p:sp>
        <p:nvSpPr>
          <p:cNvPr id="220" name="Rectangle 647">
            <a:extLst>
              <a:ext uri="{FF2B5EF4-FFF2-40B4-BE49-F238E27FC236}">
                <a16:creationId xmlns:a16="http://schemas.microsoft.com/office/drawing/2014/main" id="{1C777D06-CD0F-4F85-BC7A-507D503A1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3604" y="8951649"/>
            <a:ext cx="16231013" cy="634053"/>
          </a:xfrm>
          <a:prstGeom prst="rect">
            <a:avLst/>
          </a:prstGeom>
          <a:solidFill>
            <a:srgbClr val="002060"/>
          </a:solidFill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3404" tIns="31703" rIns="63404" bIns="31703" anchor="ctr">
            <a:spAutoFit/>
          </a:bodyPr>
          <a:lstStyle/>
          <a:p>
            <a:pPr algn="ctr" defTabSz="887865" eaLnBrk="0" hangingPunct="0"/>
            <a:r>
              <a:rPr lang="en-US" sz="3704" b="1" kern="0" dirty="0">
                <a:solidFill>
                  <a:schemeClr val="bg1"/>
                </a:solidFill>
                <a:latin typeface="Arial" pitchFamily="34" charset="0"/>
                <a:ea typeface="Calibri" charset="0"/>
                <a:cs typeface="Arial" pitchFamily="34" charset="0"/>
              </a:rPr>
              <a:t>HLA Class II Binding Assay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C8653B-2046-40FD-A2BF-47AC1109AE4F}"/>
              </a:ext>
            </a:extLst>
          </p:cNvPr>
          <p:cNvGrpSpPr/>
          <p:nvPr/>
        </p:nvGrpSpPr>
        <p:grpSpPr>
          <a:xfrm>
            <a:off x="16617316" y="40389567"/>
            <a:ext cx="16042817" cy="3264301"/>
            <a:chOff x="16860766" y="20971427"/>
            <a:chExt cx="16042817" cy="3264301"/>
          </a:xfrm>
        </p:grpSpPr>
        <p:sp>
          <p:nvSpPr>
            <p:cNvPr id="221" name="Rectangle 647">
              <a:extLst>
                <a:ext uri="{FF2B5EF4-FFF2-40B4-BE49-F238E27FC236}">
                  <a16:creationId xmlns:a16="http://schemas.microsoft.com/office/drawing/2014/main" id="{840C0826-5262-430F-8882-D20A8C806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0766" y="20971427"/>
              <a:ext cx="16042817" cy="634053"/>
            </a:xfrm>
            <a:prstGeom prst="rect">
              <a:avLst/>
            </a:prstGeom>
            <a:solidFill>
              <a:srgbClr val="002060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63404" tIns="31703" rIns="63404" bIns="31703" anchor="ctr">
              <a:spAutoFit/>
            </a:bodyPr>
            <a:lstStyle/>
            <a:p>
              <a:pPr algn="ctr" defTabSz="887865" eaLnBrk="0" hangingPunct="0"/>
              <a:r>
                <a:rPr lang="en-US" sz="3704" b="1" kern="0" dirty="0">
                  <a:solidFill>
                    <a:schemeClr val="bg1"/>
                  </a:solidFill>
                  <a:latin typeface="Arial" pitchFamily="34" charset="0"/>
                  <a:ea typeface="Calibri" charset="0"/>
                  <a:cs typeface="Arial" pitchFamily="34" charset="0"/>
                </a:rPr>
                <a:t>References</a:t>
              </a: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74ED0A89-B293-4D55-BD4F-84D9496E4FD3}"/>
                </a:ext>
              </a:extLst>
            </p:cNvPr>
            <p:cNvSpPr/>
            <p:nvPr/>
          </p:nvSpPr>
          <p:spPr>
            <a:xfrm>
              <a:off x="16860796" y="21654594"/>
              <a:ext cx="13200114" cy="2581134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lIns="169296" tIns="84648" rIns="169296" bIns="33123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Steere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AC,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Klitz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W, Drouin EE, et al. Antibiotic-refractory Lyme arthritis is associated with HLA-DR molecules that bind a Borrelia burgdorferi peptide . </a:t>
              </a:r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J Exp Med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2006; 203: 961–971.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Wullner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D, Zhou L, Bramhall E, et al. Considerations for optimization and validation of an in vitro PBMC derived T cell assay for immunogenicity prediction of biotherapeutics. </a:t>
              </a:r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Clin Immunol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2010; 137: 5–14.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buFont typeface="Arial" panose="020B0604020202020204" pitchFamily="34" charset="0"/>
                <a:buChar char="•"/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*Lund et al. Definition of Supertypes for HLA Molecules Using Clustering of Specificity Matrices. Immunogenetics. 2004; 55(12):797–810.</a:t>
              </a:r>
            </a:p>
            <a:p>
              <a:pPr algn="just">
                <a:defRPr/>
              </a:pPr>
              <a:endPara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buFont typeface="Arial" panose="020B0604020202020204" pitchFamily="34" charset="0"/>
                <a:buChar char="•"/>
                <a:defRPr/>
              </a:pPr>
              <a:r>
                <a:rPr lang="en-US" sz="16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**Southwood et al. Several Common HLA-DR Types Share Largely Overlapping Peptide Binding Repertoires. J Immunol. 1998; 160(7):3363–73. </a:t>
              </a:r>
            </a:p>
          </p:txBody>
        </p:sp>
      </p:grpSp>
      <p:sp>
        <p:nvSpPr>
          <p:cNvPr id="223" name="Rectangle 222">
            <a:extLst>
              <a:ext uri="{FF2B5EF4-FFF2-40B4-BE49-F238E27FC236}">
                <a16:creationId xmlns:a16="http://schemas.microsoft.com/office/drawing/2014/main" id="{967AB95F-F716-4058-B580-44A52A215A11}"/>
              </a:ext>
            </a:extLst>
          </p:cNvPr>
          <p:cNvSpPr/>
          <p:nvPr/>
        </p:nvSpPr>
        <p:spPr>
          <a:xfrm>
            <a:off x="16626823" y="17254257"/>
            <a:ext cx="15942281" cy="27658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169296" tIns="84648" rIns="169296" bIns="33123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HLA-Class II Binding Assay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Peptides that are predicted to bind HLA are synthesized and assayed over a range of 7 concentrations in our HLA-binding assay. In brief, peptides are incubated overnight with soluble HLA and a biotin labeled competitor of moderate affinity. On day 2, the reaction is halted and the mixture is transferred to a plate coated with a pan anti-HLA antibody. On day 3, plates are developed by the addition of streptavidin-Europium and fluorescence is measured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7" name="Rectangle 647">
            <a:extLst>
              <a:ext uri="{FF2B5EF4-FFF2-40B4-BE49-F238E27FC236}">
                <a16:creationId xmlns:a16="http://schemas.microsoft.com/office/drawing/2014/main" id="{541363C0-D200-4B13-B507-8823ED3DD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8243" y="20892945"/>
            <a:ext cx="16195671" cy="634053"/>
          </a:xfrm>
          <a:prstGeom prst="rect">
            <a:avLst/>
          </a:prstGeom>
          <a:solidFill>
            <a:srgbClr val="002060"/>
          </a:solidFill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3404" tIns="31703" rIns="63404" bIns="31703" anchor="ctr">
            <a:spAutoFit/>
          </a:bodyPr>
          <a:lstStyle/>
          <a:p>
            <a:pPr algn="ctr" defTabSz="887865" eaLnBrk="0" hangingPunct="0"/>
            <a:r>
              <a:rPr lang="en-US" sz="3704" b="1" i="1" u="sng" kern="0" dirty="0">
                <a:solidFill>
                  <a:schemeClr val="bg1"/>
                </a:solidFill>
                <a:latin typeface="Arial" pitchFamily="34" charset="0"/>
                <a:ea typeface="Calibri" charset="0"/>
                <a:cs typeface="Arial" pitchFamily="34" charset="0"/>
              </a:rPr>
              <a:t>I</a:t>
            </a:r>
            <a:r>
              <a:rPr lang="en-US" sz="3704" b="1" kern="0" dirty="0">
                <a:solidFill>
                  <a:schemeClr val="bg1"/>
                </a:solidFill>
                <a:latin typeface="Arial" pitchFamily="34" charset="0"/>
                <a:ea typeface="Calibri" charset="0"/>
                <a:cs typeface="Arial" pitchFamily="34" charset="0"/>
              </a:rPr>
              <a:t>n </a:t>
            </a:r>
            <a:r>
              <a:rPr lang="en-US" sz="3704" b="1" i="1" u="sng" kern="0" dirty="0">
                <a:solidFill>
                  <a:schemeClr val="bg1"/>
                </a:solidFill>
                <a:latin typeface="Arial" pitchFamily="34" charset="0"/>
                <a:ea typeface="Calibri" charset="0"/>
                <a:cs typeface="Arial" pitchFamily="34" charset="0"/>
              </a:rPr>
              <a:t>V</a:t>
            </a:r>
            <a:r>
              <a:rPr lang="en-US" sz="3704" b="1" kern="0" dirty="0">
                <a:solidFill>
                  <a:schemeClr val="bg1"/>
                </a:solidFill>
                <a:latin typeface="Arial" pitchFamily="34" charset="0"/>
                <a:ea typeface="Calibri" charset="0"/>
                <a:cs typeface="Arial" pitchFamily="34" charset="0"/>
              </a:rPr>
              <a:t>itro </a:t>
            </a:r>
            <a:r>
              <a:rPr lang="en-US" sz="3704" b="1" i="1" u="sng" kern="0" dirty="0">
                <a:solidFill>
                  <a:schemeClr val="bg1"/>
                </a:solidFill>
                <a:latin typeface="Arial" pitchFamily="34" charset="0"/>
                <a:ea typeface="Calibri" charset="0"/>
                <a:cs typeface="Arial" pitchFamily="34" charset="0"/>
              </a:rPr>
              <a:t>I</a:t>
            </a:r>
            <a:r>
              <a:rPr lang="en-US" sz="3704" b="1" kern="0" dirty="0">
                <a:solidFill>
                  <a:schemeClr val="bg1"/>
                </a:solidFill>
                <a:latin typeface="Arial" pitchFamily="34" charset="0"/>
                <a:ea typeface="Calibri" charset="0"/>
                <a:cs typeface="Arial" pitchFamily="34" charset="0"/>
              </a:rPr>
              <a:t>mmunogenicity </a:t>
            </a:r>
            <a:r>
              <a:rPr lang="en-US" sz="3704" b="1" i="1" u="sng" kern="0" dirty="0">
                <a:solidFill>
                  <a:schemeClr val="bg1"/>
                </a:solidFill>
                <a:latin typeface="Arial" pitchFamily="34" charset="0"/>
                <a:ea typeface="Calibri" charset="0"/>
                <a:cs typeface="Arial" pitchFamily="34" charset="0"/>
              </a:rPr>
              <a:t>P</a:t>
            </a:r>
            <a:r>
              <a:rPr lang="en-US" sz="3704" b="1" kern="0" dirty="0">
                <a:solidFill>
                  <a:schemeClr val="bg1"/>
                </a:solidFill>
                <a:latin typeface="Arial" pitchFamily="34" charset="0"/>
                <a:ea typeface="Calibri" charset="0"/>
                <a:cs typeface="Arial" pitchFamily="34" charset="0"/>
              </a:rPr>
              <a:t>rotocol (IVIP)</a:t>
            </a: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8D8BEA27-AC7D-4D93-83C6-71C0F68C0242}"/>
              </a:ext>
            </a:extLst>
          </p:cNvPr>
          <p:cNvSpPr/>
          <p:nvPr/>
        </p:nvSpPr>
        <p:spPr>
          <a:xfrm>
            <a:off x="16711336" y="21802186"/>
            <a:ext cx="15948798" cy="31351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169296" tIns="84648" rIns="169296" bIns="3312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The ability of the test article (new Generic and impurities) and the RLD to stimulate a </a:t>
            </a:r>
            <a:r>
              <a:rPr lang="en-US" sz="2800" b="1" i="1" dirty="0">
                <a:latin typeface="Arial" charset="0"/>
                <a:ea typeface="Arial" charset="0"/>
                <a:cs typeface="Arial" charset="0"/>
              </a:rPr>
              <a:t>de novo 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T-cell response is compared to several controls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including HSA (protein neg control), KLH (protein positive control) and a CEFT (peptide pool positive control).</a:t>
            </a:r>
          </a:p>
          <a:p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14 days post exposure, cells are harvested and plated into pre-coated IFN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  <a:sym typeface="Symbol" panose="05050102010706020507" pitchFamily="18" charset="2"/>
              </a:rPr>
              <a:t> ELISpot plates.  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Symbol" panose="05050102010706020507" pitchFamily="18" charset="2"/>
              </a:rPr>
              <a:t>Cells are restimulated and incubated overnight. On day 15, ELISpot plates are developed and sent to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  <a:sym typeface="Symbol" panose="05050102010706020507" pitchFamily="18" charset="2"/>
              </a:rPr>
              <a:t>Zellnet</a:t>
            </a:r>
            <a:r>
              <a:rPr lang="en-US" sz="2800" dirty="0">
                <a:latin typeface="Arial" charset="0"/>
                <a:ea typeface="Arial" charset="0"/>
                <a:cs typeface="Arial" charset="0"/>
                <a:sym typeface="Symbol" panose="05050102010706020507" pitchFamily="18" charset="2"/>
              </a:rPr>
              <a:t> Consulting Inc. for blind, independent analysis.</a:t>
            </a:r>
          </a:p>
        </p:txBody>
      </p:sp>
      <p:sp>
        <p:nvSpPr>
          <p:cNvPr id="297" name="Arrow: Down 296">
            <a:extLst>
              <a:ext uri="{FF2B5EF4-FFF2-40B4-BE49-F238E27FC236}">
                <a16:creationId xmlns:a16="http://schemas.microsoft.com/office/drawing/2014/main" id="{4CD3206D-8B07-4C90-A381-4170F3A210C8}"/>
              </a:ext>
            </a:extLst>
          </p:cNvPr>
          <p:cNvSpPr/>
          <p:nvPr/>
        </p:nvSpPr>
        <p:spPr>
          <a:xfrm>
            <a:off x="23710077" y="20124739"/>
            <a:ext cx="2261937" cy="7451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FF6EB30C-DBD5-42D0-A713-502B40A81B5E}"/>
              </a:ext>
            </a:extLst>
          </p:cNvPr>
          <p:cNvSpPr/>
          <p:nvPr/>
        </p:nvSpPr>
        <p:spPr>
          <a:xfrm>
            <a:off x="16564050" y="21561874"/>
            <a:ext cx="16188959" cy="184628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2391A970-F6F1-4BEE-B13D-331948D10DA0}"/>
              </a:ext>
            </a:extLst>
          </p:cNvPr>
          <p:cNvSpPr/>
          <p:nvPr/>
        </p:nvSpPr>
        <p:spPr>
          <a:xfrm>
            <a:off x="16654236" y="9883279"/>
            <a:ext cx="15942281" cy="7077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13" name="Rectangle 647">
            <a:extLst>
              <a:ext uri="{FF2B5EF4-FFF2-40B4-BE49-F238E27FC236}">
                <a16:creationId xmlns:a16="http://schemas.microsoft.com/office/drawing/2014/main" id="{8A59CFC9-74F8-4280-A8F5-00B1C9D1E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03" y="20892946"/>
            <a:ext cx="16106505" cy="634053"/>
          </a:xfrm>
          <a:prstGeom prst="rect">
            <a:avLst/>
          </a:prstGeom>
          <a:solidFill>
            <a:srgbClr val="002060"/>
          </a:solidFill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3404" tIns="31703" rIns="63404" bIns="31703" anchor="ctr">
            <a:spAutoFit/>
          </a:bodyPr>
          <a:lstStyle/>
          <a:p>
            <a:pPr algn="ctr" defTabSz="887865" eaLnBrk="0" hangingPunct="0"/>
            <a:r>
              <a:rPr lang="en-US" sz="3704" b="1" kern="0" dirty="0">
                <a:solidFill>
                  <a:schemeClr val="bg1"/>
                </a:solidFill>
                <a:latin typeface="Arial" pitchFamily="34" charset="0"/>
                <a:ea typeface="Calibri" charset="0"/>
                <a:cs typeface="Arial" pitchFamily="34" charset="0"/>
              </a:rPr>
              <a:t>Epitope Prediction by EpiMatrix</a:t>
            </a:r>
          </a:p>
        </p:txBody>
      </p:sp>
      <p:pic>
        <p:nvPicPr>
          <p:cNvPr id="462" name="Picture 461">
            <a:extLst>
              <a:ext uri="{FF2B5EF4-FFF2-40B4-BE49-F238E27FC236}">
                <a16:creationId xmlns:a16="http://schemas.microsoft.com/office/drawing/2014/main" id="{C64058EC-9767-4FAB-A438-B49AAA8BEA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204897" y="1403182"/>
            <a:ext cx="2402689" cy="2015413"/>
          </a:xfrm>
          <a:prstGeom prst="rect">
            <a:avLst/>
          </a:prstGeom>
        </p:spPr>
      </p:pic>
      <p:sp>
        <p:nvSpPr>
          <p:cNvPr id="500" name="Rectangle 499">
            <a:extLst>
              <a:ext uri="{FF2B5EF4-FFF2-40B4-BE49-F238E27FC236}">
                <a16:creationId xmlns:a16="http://schemas.microsoft.com/office/drawing/2014/main" id="{C4050B15-B7B5-40BF-8BDA-55BFA5C8BBA3}"/>
              </a:ext>
            </a:extLst>
          </p:cNvPr>
          <p:cNvSpPr/>
          <p:nvPr/>
        </p:nvSpPr>
        <p:spPr>
          <a:xfrm>
            <a:off x="408294" y="4818944"/>
            <a:ext cx="15785429" cy="39661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169296" tIns="84648" rIns="169296" bIns="33123">
            <a:spAutoFit/>
          </a:bodyPr>
          <a:lstStyle/>
          <a:p>
            <a:pPr marL="342900" indent="-34290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US Food and Drug Administration (FDA) recently released a new draft guidance enabling generic manufacturers of peptide drugs to file an Abbreviated New Drug Application (ANDA) for synthetic peptide drug products.</a:t>
            </a:r>
          </a:p>
          <a:p>
            <a:pPr marL="342900" indent="-34290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Processes for manufacturing the generic and reference drug (RLD) are not equivalent, leading to manufacturing related impurities. </a:t>
            </a:r>
          </a:p>
          <a:p>
            <a:pPr marL="342900" indent="-34290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Manufacturers are required to prove that the synthetic peptide product does not contain impurities with an increased risk of immunogenicity that could result in the development of anti-drug antibodies.</a:t>
            </a:r>
          </a:p>
          <a:p>
            <a:pPr marL="342900" indent="-34290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use both in silico analysis and in vitro validation assays to perform immunogenicity risk assessment of peptide generics. This process is referred to as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PANDA assay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can be used to support generic peptide drug equivalency in an ANDA application. </a:t>
            </a:r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8D8820F4-92FC-442E-8033-42DBD77E841C}"/>
              </a:ext>
            </a:extLst>
          </p:cNvPr>
          <p:cNvSpPr/>
          <p:nvPr/>
        </p:nvSpPr>
        <p:spPr>
          <a:xfrm>
            <a:off x="300763" y="21540645"/>
            <a:ext cx="16080617" cy="174120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8E9904AF-4EB0-4ADD-90EA-E44039B54FF3}"/>
              </a:ext>
            </a:extLst>
          </p:cNvPr>
          <p:cNvGrpSpPr/>
          <p:nvPr/>
        </p:nvGrpSpPr>
        <p:grpSpPr>
          <a:xfrm>
            <a:off x="517068" y="21554678"/>
            <a:ext cx="15691495" cy="16947440"/>
            <a:chOff x="453924" y="18099199"/>
            <a:chExt cx="15691495" cy="18580781"/>
          </a:xfrm>
        </p:grpSpPr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364EE1AC-79B1-4EF7-BEA4-4706236608DE}"/>
                </a:ext>
              </a:extLst>
            </p:cNvPr>
            <p:cNvGrpSpPr/>
            <p:nvPr/>
          </p:nvGrpSpPr>
          <p:grpSpPr>
            <a:xfrm>
              <a:off x="8688710" y="19028165"/>
              <a:ext cx="7378956" cy="4272034"/>
              <a:chOff x="3059034" y="2410521"/>
              <a:chExt cx="6227401" cy="3405188"/>
            </a:xfrm>
          </p:grpSpPr>
          <p:grpSp>
            <p:nvGrpSpPr>
              <p:cNvPr id="662" name="Group 14">
                <a:extLst>
                  <a:ext uri="{FF2B5EF4-FFF2-40B4-BE49-F238E27FC236}">
                    <a16:creationId xmlns:a16="http://schemas.microsoft.com/office/drawing/2014/main" id="{98F34A1C-3DE5-46C6-B788-9A57135DFE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164153">
                <a:off x="5051359" y="2410521"/>
                <a:ext cx="3430159" cy="3405188"/>
                <a:chOff x="-76200" y="1676400"/>
                <a:chExt cx="4503034" cy="4468335"/>
              </a:xfrm>
            </p:grpSpPr>
            <p:pic>
              <p:nvPicPr>
                <p:cNvPr id="676" name="Picture 3">
                  <a:extLst>
                    <a:ext uri="{FF2B5EF4-FFF2-40B4-BE49-F238E27FC236}">
                      <a16:creationId xmlns:a16="http://schemas.microsoft.com/office/drawing/2014/main" id="{D7EBA5BB-F187-4A05-B5BC-E19813ADA40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6200" y="1676400"/>
                  <a:ext cx="4432300" cy="44683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7" name="Freeform 7">
                  <a:extLst>
                    <a:ext uri="{FF2B5EF4-FFF2-40B4-BE49-F238E27FC236}">
                      <a16:creationId xmlns:a16="http://schemas.microsoft.com/office/drawing/2014/main" id="{A33220CB-AEF1-4F59-AF5E-AC4F0C7FC2B7}"/>
                    </a:ext>
                  </a:extLst>
                </p:cNvPr>
                <p:cNvSpPr/>
                <p:nvPr/>
              </p:nvSpPr>
              <p:spPr>
                <a:xfrm>
                  <a:off x="2355305" y="3942554"/>
                  <a:ext cx="2071529" cy="1997732"/>
                </a:xfrm>
                <a:custGeom>
                  <a:avLst/>
                  <a:gdLst>
                    <a:gd name="connsiteX0" fmla="*/ 0 w 1544931"/>
                    <a:gd name="connsiteY0" fmla="*/ 1213092 h 1942843"/>
                    <a:gd name="connsiteX1" fmla="*/ 142171 w 1544931"/>
                    <a:gd name="connsiteY1" fmla="*/ 691841 h 1942843"/>
                    <a:gd name="connsiteX2" fmla="*/ 303299 w 1544931"/>
                    <a:gd name="connsiteY2" fmla="*/ 710796 h 1942843"/>
                    <a:gd name="connsiteX3" fmla="*/ 511817 w 1544931"/>
                    <a:gd name="connsiteY3" fmla="*/ 284318 h 1942843"/>
                    <a:gd name="connsiteX4" fmla="*/ 1412237 w 1544931"/>
                    <a:gd name="connsiteY4" fmla="*/ 0 h 1942843"/>
                    <a:gd name="connsiteX5" fmla="*/ 1544931 w 1544931"/>
                    <a:gd name="connsiteY5" fmla="*/ 1118319 h 1942843"/>
                    <a:gd name="connsiteX6" fmla="*/ 758248 w 1544931"/>
                    <a:gd name="connsiteY6" fmla="*/ 1895456 h 1942843"/>
                    <a:gd name="connsiteX7" fmla="*/ 170606 w 1544931"/>
                    <a:gd name="connsiteY7" fmla="*/ 1942843 h 1942843"/>
                    <a:gd name="connsiteX8" fmla="*/ 0 w 1544931"/>
                    <a:gd name="connsiteY8" fmla="*/ 1213092 h 1942843"/>
                    <a:gd name="connsiteX0" fmla="*/ 0 w 1544931"/>
                    <a:gd name="connsiteY0" fmla="*/ 1213092 h 1942843"/>
                    <a:gd name="connsiteX1" fmla="*/ 123215 w 1544931"/>
                    <a:gd name="connsiteY1" fmla="*/ 1023546 h 1942843"/>
                    <a:gd name="connsiteX2" fmla="*/ 303299 w 1544931"/>
                    <a:gd name="connsiteY2" fmla="*/ 710796 h 1942843"/>
                    <a:gd name="connsiteX3" fmla="*/ 511817 w 1544931"/>
                    <a:gd name="connsiteY3" fmla="*/ 284318 h 1942843"/>
                    <a:gd name="connsiteX4" fmla="*/ 1412237 w 1544931"/>
                    <a:gd name="connsiteY4" fmla="*/ 0 h 1942843"/>
                    <a:gd name="connsiteX5" fmla="*/ 1544931 w 1544931"/>
                    <a:gd name="connsiteY5" fmla="*/ 1118319 h 1942843"/>
                    <a:gd name="connsiteX6" fmla="*/ 758248 w 1544931"/>
                    <a:gd name="connsiteY6" fmla="*/ 1895456 h 1942843"/>
                    <a:gd name="connsiteX7" fmla="*/ 170606 w 1544931"/>
                    <a:gd name="connsiteY7" fmla="*/ 1942843 h 1942843"/>
                    <a:gd name="connsiteX8" fmla="*/ 0 w 1544931"/>
                    <a:gd name="connsiteY8" fmla="*/ 1213092 h 1942843"/>
                    <a:gd name="connsiteX0" fmla="*/ 0 w 1544931"/>
                    <a:gd name="connsiteY0" fmla="*/ 1213092 h 1942843"/>
                    <a:gd name="connsiteX1" fmla="*/ 123215 w 1544931"/>
                    <a:gd name="connsiteY1" fmla="*/ 1023546 h 1942843"/>
                    <a:gd name="connsiteX2" fmla="*/ 123215 w 1544931"/>
                    <a:gd name="connsiteY2" fmla="*/ 682364 h 1942843"/>
                    <a:gd name="connsiteX3" fmla="*/ 511817 w 1544931"/>
                    <a:gd name="connsiteY3" fmla="*/ 284318 h 1942843"/>
                    <a:gd name="connsiteX4" fmla="*/ 1412237 w 1544931"/>
                    <a:gd name="connsiteY4" fmla="*/ 0 h 1942843"/>
                    <a:gd name="connsiteX5" fmla="*/ 1544931 w 1544931"/>
                    <a:gd name="connsiteY5" fmla="*/ 1118319 h 1942843"/>
                    <a:gd name="connsiteX6" fmla="*/ 758248 w 1544931"/>
                    <a:gd name="connsiteY6" fmla="*/ 1895456 h 1942843"/>
                    <a:gd name="connsiteX7" fmla="*/ 170606 w 1544931"/>
                    <a:gd name="connsiteY7" fmla="*/ 1942843 h 1942843"/>
                    <a:gd name="connsiteX8" fmla="*/ 0 w 1544931"/>
                    <a:gd name="connsiteY8" fmla="*/ 1213092 h 1942843"/>
                    <a:gd name="connsiteX0" fmla="*/ 0 w 1544931"/>
                    <a:gd name="connsiteY0" fmla="*/ 1213092 h 1942843"/>
                    <a:gd name="connsiteX1" fmla="*/ 123215 w 1544931"/>
                    <a:gd name="connsiteY1" fmla="*/ 1023546 h 1942843"/>
                    <a:gd name="connsiteX2" fmla="*/ 123215 w 1544931"/>
                    <a:gd name="connsiteY2" fmla="*/ 682364 h 1942843"/>
                    <a:gd name="connsiteX3" fmla="*/ 511817 w 1544931"/>
                    <a:gd name="connsiteY3" fmla="*/ 284318 h 1942843"/>
                    <a:gd name="connsiteX4" fmla="*/ 1412237 w 1544931"/>
                    <a:gd name="connsiteY4" fmla="*/ 0 h 1942843"/>
                    <a:gd name="connsiteX5" fmla="*/ 1544931 w 1544931"/>
                    <a:gd name="connsiteY5" fmla="*/ 1118319 h 1942843"/>
                    <a:gd name="connsiteX6" fmla="*/ 758248 w 1544931"/>
                    <a:gd name="connsiteY6" fmla="*/ 1895456 h 1942843"/>
                    <a:gd name="connsiteX7" fmla="*/ 170606 w 1544931"/>
                    <a:gd name="connsiteY7" fmla="*/ 1942843 h 1942843"/>
                    <a:gd name="connsiteX8" fmla="*/ 0 w 1544931"/>
                    <a:gd name="connsiteY8" fmla="*/ 1213092 h 1942843"/>
                    <a:gd name="connsiteX0" fmla="*/ 0 w 1544931"/>
                    <a:gd name="connsiteY0" fmla="*/ 1213092 h 1942843"/>
                    <a:gd name="connsiteX1" fmla="*/ 170606 w 1544931"/>
                    <a:gd name="connsiteY1" fmla="*/ 1014069 h 1942843"/>
                    <a:gd name="connsiteX2" fmla="*/ 123215 w 1544931"/>
                    <a:gd name="connsiteY2" fmla="*/ 682364 h 1942843"/>
                    <a:gd name="connsiteX3" fmla="*/ 511817 w 1544931"/>
                    <a:gd name="connsiteY3" fmla="*/ 284318 h 1942843"/>
                    <a:gd name="connsiteX4" fmla="*/ 1412237 w 1544931"/>
                    <a:gd name="connsiteY4" fmla="*/ 0 h 1942843"/>
                    <a:gd name="connsiteX5" fmla="*/ 1544931 w 1544931"/>
                    <a:gd name="connsiteY5" fmla="*/ 1118319 h 1942843"/>
                    <a:gd name="connsiteX6" fmla="*/ 758248 w 1544931"/>
                    <a:gd name="connsiteY6" fmla="*/ 1895456 h 1942843"/>
                    <a:gd name="connsiteX7" fmla="*/ 170606 w 1544931"/>
                    <a:gd name="connsiteY7" fmla="*/ 1942843 h 1942843"/>
                    <a:gd name="connsiteX8" fmla="*/ 0 w 1544931"/>
                    <a:gd name="connsiteY8" fmla="*/ 1213092 h 1942843"/>
                    <a:gd name="connsiteX0" fmla="*/ 0 w 1544931"/>
                    <a:gd name="connsiteY0" fmla="*/ 1213092 h 1942843"/>
                    <a:gd name="connsiteX1" fmla="*/ 123215 w 1544931"/>
                    <a:gd name="connsiteY1" fmla="*/ 682364 h 1942843"/>
                    <a:gd name="connsiteX2" fmla="*/ 511817 w 1544931"/>
                    <a:gd name="connsiteY2" fmla="*/ 284318 h 1942843"/>
                    <a:gd name="connsiteX3" fmla="*/ 1412237 w 1544931"/>
                    <a:gd name="connsiteY3" fmla="*/ 0 h 1942843"/>
                    <a:gd name="connsiteX4" fmla="*/ 1544931 w 1544931"/>
                    <a:gd name="connsiteY4" fmla="*/ 1118319 h 1942843"/>
                    <a:gd name="connsiteX5" fmla="*/ 758248 w 1544931"/>
                    <a:gd name="connsiteY5" fmla="*/ 1895456 h 1942843"/>
                    <a:gd name="connsiteX6" fmla="*/ 170606 w 1544931"/>
                    <a:gd name="connsiteY6" fmla="*/ 1942843 h 1942843"/>
                    <a:gd name="connsiteX7" fmla="*/ 0 w 1544931"/>
                    <a:gd name="connsiteY7" fmla="*/ 1213092 h 1942843"/>
                    <a:gd name="connsiteX0" fmla="*/ 0 w 1573365"/>
                    <a:gd name="connsiteY0" fmla="*/ 1175182 h 1942843"/>
                    <a:gd name="connsiteX1" fmla="*/ 151649 w 1573365"/>
                    <a:gd name="connsiteY1" fmla="*/ 682364 h 1942843"/>
                    <a:gd name="connsiteX2" fmla="*/ 540251 w 1573365"/>
                    <a:gd name="connsiteY2" fmla="*/ 284318 h 1942843"/>
                    <a:gd name="connsiteX3" fmla="*/ 1440671 w 1573365"/>
                    <a:gd name="connsiteY3" fmla="*/ 0 h 1942843"/>
                    <a:gd name="connsiteX4" fmla="*/ 1573365 w 1573365"/>
                    <a:gd name="connsiteY4" fmla="*/ 1118319 h 1942843"/>
                    <a:gd name="connsiteX5" fmla="*/ 786682 w 1573365"/>
                    <a:gd name="connsiteY5" fmla="*/ 1895456 h 1942843"/>
                    <a:gd name="connsiteX6" fmla="*/ 199040 w 1573365"/>
                    <a:gd name="connsiteY6" fmla="*/ 1942843 h 1942843"/>
                    <a:gd name="connsiteX7" fmla="*/ 0 w 1573365"/>
                    <a:gd name="connsiteY7" fmla="*/ 1175182 h 1942843"/>
                    <a:gd name="connsiteX0" fmla="*/ 0 w 1573365"/>
                    <a:gd name="connsiteY0" fmla="*/ 1175182 h 1942843"/>
                    <a:gd name="connsiteX1" fmla="*/ 151649 w 1573365"/>
                    <a:gd name="connsiteY1" fmla="*/ 682364 h 1942843"/>
                    <a:gd name="connsiteX2" fmla="*/ 540251 w 1573365"/>
                    <a:gd name="connsiteY2" fmla="*/ 284318 h 1942843"/>
                    <a:gd name="connsiteX3" fmla="*/ 1440671 w 1573365"/>
                    <a:gd name="connsiteY3" fmla="*/ 0 h 1942843"/>
                    <a:gd name="connsiteX4" fmla="*/ 1573365 w 1573365"/>
                    <a:gd name="connsiteY4" fmla="*/ 1118319 h 1942843"/>
                    <a:gd name="connsiteX5" fmla="*/ 786682 w 1573365"/>
                    <a:gd name="connsiteY5" fmla="*/ 1895456 h 1942843"/>
                    <a:gd name="connsiteX6" fmla="*/ 199040 w 1573365"/>
                    <a:gd name="connsiteY6" fmla="*/ 1942843 h 1942843"/>
                    <a:gd name="connsiteX7" fmla="*/ 0 w 1573365"/>
                    <a:gd name="connsiteY7" fmla="*/ 1175182 h 1942843"/>
                    <a:gd name="connsiteX0" fmla="*/ 0 w 1573365"/>
                    <a:gd name="connsiteY0" fmla="*/ 1175182 h 1942843"/>
                    <a:gd name="connsiteX1" fmla="*/ 104259 w 1573365"/>
                    <a:gd name="connsiteY1" fmla="*/ 720273 h 1942843"/>
                    <a:gd name="connsiteX2" fmla="*/ 540251 w 1573365"/>
                    <a:gd name="connsiteY2" fmla="*/ 284318 h 1942843"/>
                    <a:gd name="connsiteX3" fmla="*/ 1440671 w 1573365"/>
                    <a:gd name="connsiteY3" fmla="*/ 0 h 1942843"/>
                    <a:gd name="connsiteX4" fmla="*/ 1573365 w 1573365"/>
                    <a:gd name="connsiteY4" fmla="*/ 1118319 h 1942843"/>
                    <a:gd name="connsiteX5" fmla="*/ 786682 w 1573365"/>
                    <a:gd name="connsiteY5" fmla="*/ 1895456 h 1942843"/>
                    <a:gd name="connsiteX6" fmla="*/ 199040 w 1573365"/>
                    <a:gd name="connsiteY6" fmla="*/ 1942843 h 1942843"/>
                    <a:gd name="connsiteX7" fmla="*/ 0 w 1573365"/>
                    <a:gd name="connsiteY7" fmla="*/ 1175182 h 1942843"/>
                    <a:gd name="connsiteX0" fmla="*/ 0 w 1573365"/>
                    <a:gd name="connsiteY0" fmla="*/ 1175182 h 1942843"/>
                    <a:gd name="connsiteX1" fmla="*/ 104259 w 1573365"/>
                    <a:gd name="connsiteY1" fmla="*/ 720273 h 1942843"/>
                    <a:gd name="connsiteX2" fmla="*/ 540251 w 1573365"/>
                    <a:gd name="connsiteY2" fmla="*/ 284318 h 1942843"/>
                    <a:gd name="connsiteX3" fmla="*/ 1440671 w 1573365"/>
                    <a:gd name="connsiteY3" fmla="*/ 0 h 1942843"/>
                    <a:gd name="connsiteX4" fmla="*/ 1573365 w 1573365"/>
                    <a:gd name="connsiteY4" fmla="*/ 1118319 h 1942843"/>
                    <a:gd name="connsiteX5" fmla="*/ 786682 w 1573365"/>
                    <a:gd name="connsiteY5" fmla="*/ 1895456 h 1942843"/>
                    <a:gd name="connsiteX6" fmla="*/ 199040 w 1573365"/>
                    <a:gd name="connsiteY6" fmla="*/ 1942843 h 1942843"/>
                    <a:gd name="connsiteX7" fmla="*/ 0 w 1573365"/>
                    <a:gd name="connsiteY7" fmla="*/ 1175182 h 1942843"/>
                    <a:gd name="connsiteX0" fmla="*/ 0 w 1573365"/>
                    <a:gd name="connsiteY0" fmla="*/ 1175182 h 1942843"/>
                    <a:gd name="connsiteX1" fmla="*/ 104259 w 1573365"/>
                    <a:gd name="connsiteY1" fmla="*/ 720273 h 1942843"/>
                    <a:gd name="connsiteX2" fmla="*/ 540251 w 1573365"/>
                    <a:gd name="connsiteY2" fmla="*/ 284318 h 1942843"/>
                    <a:gd name="connsiteX3" fmla="*/ 1440671 w 1573365"/>
                    <a:gd name="connsiteY3" fmla="*/ 0 h 1942843"/>
                    <a:gd name="connsiteX4" fmla="*/ 1573365 w 1573365"/>
                    <a:gd name="connsiteY4" fmla="*/ 1118319 h 1942843"/>
                    <a:gd name="connsiteX5" fmla="*/ 786682 w 1573365"/>
                    <a:gd name="connsiteY5" fmla="*/ 1895456 h 1942843"/>
                    <a:gd name="connsiteX6" fmla="*/ 199040 w 1573365"/>
                    <a:gd name="connsiteY6" fmla="*/ 1942843 h 1942843"/>
                    <a:gd name="connsiteX7" fmla="*/ 0 w 1573365"/>
                    <a:gd name="connsiteY7" fmla="*/ 1175182 h 1942843"/>
                    <a:gd name="connsiteX0" fmla="*/ 0 w 1573365"/>
                    <a:gd name="connsiteY0" fmla="*/ 1175182 h 1942843"/>
                    <a:gd name="connsiteX1" fmla="*/ 104259 w 1573365"/>
                    <a:gd name="connsiteY1" fmla="*/ 720273 h 1942843"/>
                    <a:gd name="connsiteX2" fmla="*/ 388602 w 1573365"/>
                    <a:gd name="connsiteY2" fmla="*/ 284318 h 1942843"/>
                    <a:gd name="connsiteX3" fmla="*/ 1440671 w 1573365"/>
                    <a:gd name="connsiteY3" fmla="*/ 0 h 1942843"/>
                    <a:gd name="connsiteX4" fmla="*/ 1573365 w 1573365"/>
                    <a:gd name="connsiteY4" fmla="*/ 1118319 h 1942843"/>
                    <a:gd name="connsiteX5" fmla="*/ 786682 w 1573365"/>
                    <a:gd name="connsiteY5" fmla="*/ 1895456 h 1942843"/>
                    <a:gd name="connsiteX6" fmla="*/ 199040 w 1573365"/>
                    <a:gd name="connsiteY6" fmla="*/ 1942843 h 1942843"/>
                    <a:gd name="connsiteX7" fmla="*/ 0 w 1573365"/>
                    <a:gd name="connsiteY7" fmla="*/ 1175182 h 1942843"/>
                    <a:gd name="connsiteX0" fmla="*/ 0 w 1573365"/>
                    <a:gd name="connsiteY0" fmla="*/ 1175182 h 1942843"/>
                    <a:gd name="connsiteX1" fmla="*/ 104259 w 1573365"/>
                    <a:gd name="connsiteY1" fmla="*/ 720273 h 1942843"/>
                    <a:gd name="connsiteX2" fmla="*/ 388602 w 1573365"/>
                    <a:gd name="connsiteY2" fmla="*/ 284318 h 1942843"/>
                    <a:gd name="connsiteX3" fmla="*/ 1440671 w 1573365"/>
                    <a:gd name="connsiteY3" fmla="*/ 0 h 1942843"/>
                    <a:gd name="connsiteX4" fmla="*/ 1573365 w 1573365"/>
                    <a:gd name="connsiteY4" fmla="*/ 1118319 h 1942843"/>
                    <a:gd name="connsiteX5" fmla="*/ 786682 w 1573365"/>
                    <a:gd name="connsiteY5" fmla="*/ 1895456 h 1942843"/>
                    <a:gd name="connsiteX6" fmla="*/ 199040 w 1573365"/>
                    <a:gd name="connsiteY6" fmla="*/ 1942843 h 1942843"/>
                    <a:gd name="connsiteX7" fmla="*/ 0 w 1573365"/>
                    <a:gd name="connsiteY7" fmla="*/ 1175182 h 1942843"/>
                    <a:gd name="connsiteX0" fmla="*/ 0 w 1535452"/>
                    <a:gd name="connsiteY0" fmla="*/ 1146750 h 1942843"/>
                    <a:gd name="connsiteX1" fmla="*/ 66346 w 1535452"/>
                    <a:gd name="connsiteY1" fmla="*/ 720273 h 1942843"/>
                    <a:gd name="connsiteX2" fmla="*/ 350689 w 1535452"/>
                    <a:gd name="connsiteY2" fmla="*/ 284318 h 1942843"/>
                    <a:gd name="connsiteX3" fmla="*/ 1402758 w 1535452"/>
                    <a:gd name="connsiteY3" fmla="*/ 0 h 1942843"/>
                    <a:gd name="connsiteX4" fmla="*/ 1535452 w 1535452"/>
                    <a:gd name="connsiteY4" fmla="*/ 1118319 h 1942843"/>
                    <a:gd name="connsiteX5" fmla="*/ 748769 w 1535452"/>
                    <a:gd name="connsiteY5" fmla="*/ 1895456 h 1942843"/>
                    <a:gd name="connsiteX6" fmla="*/ 161127 w 1535452"/>
                    <a:gd name="connsiteY6" fmla="*/ 1942843 h 1942843"/>
                    <a:gd name="connsiteX7" fmla="*/ 0 w 1535452"/>
                    <a:gd name="connsiteY7" fmla="*/ 1146750 h 1942843"/>
                    <a:gd name="connsiteX0" fmla="*/ 0 w 1535452"/>
                    <a:gd name="connsiteY0" fmla="*/ 1146750 h 1942843"/>
                    <a:gd name="connsiteX1" fmla="*/ 66346 w 1535452"/>
                    <a:gd name="connsiteY1" fmla="*/ 720273 h 1942843"/>
                    <a:gd name="connsiteX2" fmla="*/ 350689 w 1535452"/>
                    <a:gd name="connsiteY2" fmla="*/ 284318 h 1942843"/>
                    <a:gd name="connsiteX3" fmla="*/ 1402758 w 1535452"/>
                    <a:gd name="connsiteY3" fmla="*/ 0 h 1942843"/>
                    <a:gd name="connsiteX4" fmla="*/ 1535452 w 1535452"/>
                    <a:gd name="connsiteY4" fmla="*/ 1118319 h 1942843"/>
                    <a:gd name="connsiteX5" fmla="*/ 748769 w 1535452"/>
                    <a:gd name="connsiteY5" fmla="*/ 1895456 h 1942843"/>
                    <a:gd name="connsiteX6" fmla="*/ 161127 w 1535452"/>
                    <a:gd name="connsiteY6" fmla="*/ 1942843 h 1942843"/>
                    <a:gd name="connsiteX7" fmla="*/ 0 w 1535452"/>
                    <a:gd name="connsiteY7" fmla="*/ 1146750 h 1942843"/>
                    <a:gd name="connsiteX0" fmla="*/ 0 w 1535452"/>
                    <a:gd name="connsiteY0" fmla="*/ 1146750 h 1942843"/>
                    <a:gd name="connsiteX1" fmla="*/ 66346 w 1535452"/>
                    <a:gd name="connsiteY1" fmla="*/ 720273 h 1942843"/>
                    <a:gd name="connsiteX2" fmla="*/ 350689 w 1535452"/>
                    <a:gd name="connsiteY2" fmla="*/ 284318 h 1942843"/>
                    <a:gd name="connsiteX3" fmla="*/ 1402758 w 1535452"/>
                    <a:gd name="connsiteY3" fmla="*/ 0 h 1942843"/>
                    <a:gd name="connsiteX4" fmla="*/ 1535452 w 1535452"/>
                    <a:gd name="connsiteY4" fmla="*/ 1118319 h 1942843"/>
                    <a:gd name="connsiteX5" fmla="*/ 748769 w 1535452"/>
                    <a:gd name="connsiteY5" fmla="*/ 1895456 h 1942843"/>
                    <a:gd name="connsiteX6" fmla="*/ 161127 w 1535452"/>
                    <a:gd name="connsiteY6" fmla="*/ 1942843 h 1942843"/>
                    <a:gd name="connsiteX7" fmla="*/ 0 w 1535452"/>
                    <a:gd name="connsiteY7" fmla="*/ 1146750 h 1942843"/>
                    <a:gd name="connsiteX0" fmla="*/ 0 w 1535452"/>
                    <a:gd name="connsiteY0" fmla="*/ 1146750 h 1942843"/>
                    <a:gd name="connsiteX1" fmla="*/ 66346 w 1535452"/>
                    <a:gd name="connsiteY1" fmla="*/ 720273 h 1942843"/>
                    <a:gd name="connsiteX2" fmla="*/ 161126 w 1535452"/>
                    <a:gd name="connsiteY2" fmla="*/ 653932 h 1942843"/>
                    <a:gd name="connsiteX3" fmla="*/ 350689 w 1535452"/>
                    <a:gd name="connsiteY3" fmla="*/ 284318 h 1942843"/>
                    <a:gd name="connsiteX4" fmla="*/ 1402758 w 1535452"/>
                    <a:gd name="connsiteY4" fmla="*/ 0 h 1942843"/>
                    <a:gd name="connsiteX5" fmla="*/ 1535452 w 1535452"/>
                    <a:gd name="connsiteY5" fmla="*/ 1118319 h 1942843"/>
                    <a:gd name="connsiteX6" fmla="*/ 748769 w 1535452"/>
                    <a:gd name="connsiteY6" fmla="*/ 1895456 h 1942843"/>
                    <a:gd name="connsiteX7" fmla="*/ 161127 w 1535452"/>
                    <a:gd name="connsiteY7" fmla="*/ 1942843 h 1942843"/>
                    <a:gd name="connsiteX8" fmla="*/ 0 w 1535452"/>
                    <a:gd name="connsiteY8" fmla="*/ 1146750 h 1942843"/>
                    <a:gd name="connsiteX0" fmla="*/ 0 w 1535452"/>
                    <a:gd name="connsiteY0" fmla="*/ 1146750 h 1942843"/>
                    <a:gd name="connsiteX1" fmla="*/ 66346 w 1535452"/>
                    <a:gd name="connsiteY1" fmla="*/ 720273 h 1942843"/>
                    <a:gd name="connsiteX2" fmla="*/ 177549 w 1535452"/>
                    <a:gd name="connsiteY2" fmla="*/ 621086 h 1942843"/>
                    <a:gd name="connsiteX3" fmla="*/ 350689 w 1535452"/>
                    <a:gd name="connsiteY3" fmla="*/ 284318 h 1942843"/>
                    <a:gd name="connsiteX4" fmla="*/ 1402758 w 1535452"/>
                    <a:gd name="connsiteY4" fmla="*/ 0 h 1942843"/>
                    <a:gd name="connsiteX5" fmla="*/ 1535452 w 1535452"/>
                    <a:gd name="connsiteY5" fmla="*/ 1118319 h 1942843"/>
                    <a:gd name="connsiteX6" fmla="*/ 748769 w 1535452"/>
                    <a:gd name="connsiteY6" fmla="*/ 1895456 h 1942843"/>
                    <a:gd name="connsiteX7" fmla="*/ 161127 w 1535452"/>
                    <a:gd name="connsiteY7" fmla="*/ 1942843 h 1942843"/>
                    <a:gd name="connsiteX8" fmla="*/ 0 w 1535452"/>
                    <a:gd name="connsiteY8" fmla="*/ 1146750 h 1942843"/>
                    <a:gd name="connsiteX0" fmla="*/ 0 w 1535452"/>
                    <a:gd name="connsiteY0" fmla="*/ 1146750 h 1942843"/>
                    <a:gd name="connsiteX1" fmla="*/ 66346 w 1535452"/>
                    <a:gd name="connsiteY1" fmla="*/ 720273 h 1942843"/>
                    <a:gd name="connsiteX2" fmla="*/ 177549 w 1535452"/>
                    <a:gd name="connsiteY2" fmla="*/ 621086 h 1942843"/>
                    <a:gd name="connsiteX3" fmla="*/ 350689 w 1535452"/>
                    <a:gd name="connsiteY3" fmla="*/ 284318 h 1942843"/>
                    <a:gd name="connsiteX4" fmla="*/ 1402758 w 1535452"/>
                    <a:gd name="connsiteY4" fmla="*/ 0 h 1942843"/>
                    <a:gd name="connsiteX5" fmla="*/ 1535452 w 1535452"/>
                    <a:gd name="connsiteY5" fmla="*/ 1118319 h 1942843"/>
                    <a:gd name="connsiteX6" fmla="*/ 748769 w 1535452"/>
                    <a:gd name="connsiteY6" fmla="*/ 1895456 h 1942843"/>
                    <a:gd name="connsiteX7" fmla="*/ 161127 w 1535452"/>
                    <a:gd name="connsiteY7" fmla="*/ 1942843 h 1942843"/>
                    <a:gd name="connsiteX8" fmla="*/ 0 w 1535452"/>
                    <a:gd name="connsiteY8" fmla="*/ 1146750 h 1942843"/>
                    <a:gd name="connsiteX0" fmla="*/ 0 w 1535452"/>
                    <a:gd name="connsiteY0" fmla="*/ 1146750 h 1942843"/>
                    <a:gd name="connsiteX1" fmla="*/ 66346 w 1535452"/>
                    <a:gd name="connsiteY1" fmla="*/ 720273 h 1942843"/>
                    <a:gd name="connsiteX2" fmla="*/ 177549 w 1535452"/>
                    <a:gd name="connsiteY2" fmla="*/ 621086 h 1942843"/>
                    <a:gd name="connsiteX3" fmla="*/ 350689 w 1535452"/>
                    <a:gd name="connsiteY3" fmla="*/ 284318 h 1942843"/>
                    <a:gd name="connsiteX4" fmla="*/ 1402758 w 1535452"/>
                    <a:gd name="connsiteY4" fmla="*/ 0 h 1942843"/>
                    <a:gd name="connsiteX5" fmla="*/ 1535452 w 1535452"/>
                    <a:gd name="connsiteY5" fmla="*/ 1118319 h 1942843"/>
                    <a:gd name="connsiteX6" fmla="*/ 748769 w 1535452"/>
                    <a:gd name="connsiteY6" fmla="*/ 1895456 h 1942843"/>
                    <a:gd name="connsiteX7" fmla="*/ 161127 w 1535452"/>
                    <a:gd name="connsiteY7" fmla="*/ 1942843 h 1942843"/>
                    <a:gd name="connsiteX8" fmla="*/ 0 w 1535452"/>
                    <a:gd name="connsiteY8" fmla="*/ 1146750 h 1942843"/>
                    <a:gd name="connsiteX0" fmla="*/ 0 w 1535452"/>
                    <a:gd name="connsiteY0" fmla="*/ 1146750 h 1942843"/>
                    <a:gd name="connsiteX1" fmla="*/ 60871 w 1535452"/>
                    <a:gd name="connsiteY1" fmla="*/ 769543 h 1942843"/>
                    <a:gd name="connsiteX2" fmla="*/ 177549 w 1535452"/>
                    <a:gd name="connsiteY2" fmla="*/ 621086 h 1942843"/>
                    <a:gd name="connsiteX3" fmla="*/ 350689 w 1535452"/>
                    <a:gd name="connsiteY3" fmla="*/ 284318 h 1942843"/>
                    <a:gd name="connsiteX4" fmla="*/ 1402758 w 1535452"/>
                    <a:gd name="connsiteY4" fmla="*/ 0 h 1942843"/>
                    <a:gd name="connsiteX5" fmla="*/ 1535452 w 1535452"/>
                    <a:gd name="connsiteY5" fmla="*/ 1118319 h 1942843"/>
                    <a:gd name="connsiteX6" fmla="*/ 748769 w 1535452"/>
                    <a:gd name="connsiteY6" fmla="*/ 1895456 h 1942843"/>
                    <a:gd name="connsiteX7" fmla="*/ 161127 w 1535452"/>
                    <a:gd name="connsiteY7" fmla="*/ 1942843 h 1942843"/>
                    <a:gd name="connsiteX8" fmla="*/ 0 w 1535452"/>
                    <a:gd name="connsiteY8" fmla="*/ 1146750 h 1942843"/>
                    <a:gd name="connsiteX0" fmla="*/ 0 w 1535452"/>
                    <a:gd name="connsiteY0" fmla="*/ 1146750 h 1942843"/>
                    <a:gd name="connsiteX1" fmla="*/ 60871 w 1535452"/>
                    <a:gd name="connsiteY1" fmla="*/ 769543 h 1942843"/>
                    <a:gd name="connsiteX2" fmla="*/ 177549 w 1535452"/>
                    <a:gd name="connsiteY2" fmla="*/ 621086 h 1942843"/>
                    <a:gd name="connsiteX3" fmla="*/ 350689 w 1535452"/>
                    <a:gd name="connsiteY3" fmla="*/ 284318 h 1942843"/>
                    <a:gd name="connsiteX4" fmla="*/ 1402758 w 1535452"/>
                    <a:gd name="connsiteY4" fmla="*/ 0 h 1942843"/>
                    <a:gd name="connsiteX5" fmla="*/ 1535452 w 1535452"/>
                    <a:gd name="connsiteY5" fmla="*/ 1118319 h 1942843"/>
                    <a:gd name="connsiteX6" fmla="*/ 748769 w 1535452"/>
                    <a:gd name="connsiteY6" fmla="*/ 1895456 h 1942843"/>
                    <a:gd name="connsiteX7" fmla="*/ 161127 w 1535452"/>
                    <a:gd name="connsiteY7" fmla="*/ 1942843 h 1942843"/>
                    <a:gd name="connsiteX8" fmla="*/ 0 w 1535452"/>
                    <a:gd name="connsiteY8" fmla="*/ 1146750 h 1942843"/>
                    <a:gd name="connsiteX0" fmla="*/ 0 w 1535452"/>
                    <a:gd name="connsiteY0" fmla="*/ 1146750 h 1942843"/>
                    <a:gd name="connsiteX1" fmla="*/ 60871 w 1535452"/>
                    <a:gd name="connsiteY1" fmla="*/ 769543 h 1942843"/>
                    <a:gd name="connsiteX2" fmla="*/ 177549 w 1535452"/>
                    <a:gd name="connsiteY2" fmla="*/ 621086 h 1942843"/>
                    <a:gd name="connsiteX3" fmla="*/ 350689 w 1535452"/>
                    <a:gd name="connsiteY3" fmla="*/ 284318 h 1942843"/>
                    <a:gd name="connsiteX4" fmla="*/ 1402758 w 1535452"/>
                    <a:gd name="connsiteY4" fmla="*/ 0 h 1942843"/>
                    <a:gd name="connsiteX5" fmla="*/ 1535452 w 1535452"/>
                    <a:gd name="connsiteY5" fmla="*/ 1118319 h 1942843"/>
                    <a:gd name="connsiteX6" fmla="*/ 748769 w 1535452"/>
                    <a:gd name="connsiteY6" fmla="*/ 1895456 h 1942843"/>
                    <a:gd name="connsiteX7" fmla="*/ 161127 w 1535452"/>
                    <a:gd name="connsiteY7" fmla="*/ 1942843 h 1942843"/>
                    <a:gd name="connsiteX8" fmla="*/ 0 w 1535452"/>
                    <a:gd name="connsiteY8" fmla="*/ 1146750 h 1942843"/>
                    <a:gd name="connsiteX0" fmla="*/ 0 w 1540926"/>
                    <a:gd name="connsiteY0" fmla="*/ 1113904 h 1942843"/>
                    <a:gd name="connsiteX1" fmla="*/ 66345 w 1540926"/>
                    <a:gd name="connsiteY1" fmla="*/ 769543 h 1942843"/>
                    <a:gd name="connsiteX2" fmla="*/ 183023 w 1540926"/>
                    <a:gd name="connsiteY2" fmla="*/ 621086 h 1942843"/>
                    <a:gd name="connsiteX3" fmla="*/ 356163 w 1540926"/>
                    <a:gd name="connsiteY3" fmla="*/ 284318 h 1942843"/>
                    <a:gd name="connsiteX4" fmla="*/ 1408232 w 1540926"/>
                    <a:gd name="connsiteY4" fmla="*/ 0 h 1942843"/>
                    <a:gd name="connsiteX5" fmla="*/ 1540926 w 1540926"/>
                    <a:gd name="connsiteY5" fmla="*/ 1118319 h 1942843"/>
                    <a:gd name="connsiteX6" fmla="*/ 754243 w 1540926"/>
                    <a:gd name="connsiteY6" fmla="*/ 1895456 h 1942843"/>
                    <a:gd name="connsiteX7" fmla="*/ 166601 w 1540926"/>
                    <a:gd name="connsiteY7" fmla="*/ 1942843 h 1942843"/>
                    <a:gd name="connsiteX8" fmla="*/ 0 w 1540926"/>
                    <a:gd name="connsiteY8" fmla="*/ 1113904 h 1942843"/>
                    <a:gd name="connsiteX0" fmla="*/ 0 w 1540926"/>
                    <a:gd name="connsiteY0" fmla="*/ 1113904 h 1942843"/>
                    <a:gd name="connsiteX1" fmla="*/ 66345 w 1540926"/>
                    <a:gd name="connsiteY1" fmla="*/ 769543 h 1942843"/>
                    <a:gd name="connsiteX2" fmla="*/ 183023 w 1540926"/>
                    <a:gd name="connsiteY2" fmla="*/ 621086 h 1942843"/>
                    <a:gd name="connsiteX3" fmla="*/ 356163 w 1540926"/>
                    <a:gd name="connsiteY3" fmla="*/ 284318 h 1942843"/>
                    <a:gd name="connsiteX4" fmla="*/ 1408232 w 1540926"/>
                    <a:gd name="connsiteY4" fmla="*/ 0 h 1942843"/>
                    <a:gd name="connsiteX5" fmla="*/ 1540926 w 1540926"/>
                    <a:gd name="connsiteY5" fmla="*/ 1118319 h 1942843"/>
                    <a:gd name="connsiteX6" fmla="*/ 754243 w 1540926"/>
                    <a:gd name="connsiteY6" fmla="*/ 1895456 h 1942843"/>
                    <a:gd name="connsiteX7" fmla="*/ 166601 w 1540926"/>
                    <a:gd name="connsiteY7" fmla="*/ 1942843 h 1942843"/>
                    <a:gd name="connsiteX8" fmla="*/ 0 w 1540926"/>
                    <a:gd name="connsiteY8" fmla="*/ 1113904 h 1942843"/>
                    <a:gd name="connsiteX0" fmla="*/ 0 w 1540926"/>
                    <a:gd name="connsiteY0" fmla="*/ 1113904 h 1942843"/>
                    <a:gd name="connsiteX1" fmla="*/ 66345 w 1540926"/>
                    <a:gd name="connsiteY1" fmla="*/ 769543 h 1942843"/>
                    <a:gd name="connsiteX2" fmla="*/ 183023 w 1540926"/>
                    <a:gd name="connsiteY2" fmla="*/ 621086 h 1942843"/>
                    <a:gd name="connsiteX3" fmla="*/ 356163 w 1540926"/>
                    <a:gd name="connsiteY3" fmla="*/ 284318 h 1942843"/>
                    <a:gd name="connsiteX4" fmla="*/ 1408232 w 1540926"/>
                    <a:gd name="connsiteY4" fmla="*/ 0 h 1942843"/>
                    <a:gd name="connsiteX5" fmla="*/ 1540926 w 1540926"/>
                    <a:gd name="connsiteY5" fmla="*/ 1118319 h 1942843"/>
                    <a:gd name="connsiteX6" fmla="*/ 754243 w 1540926"/>
                    <a:gd name="connsiteY6" fmla="*/ 1895456 h 1942843"/>
                    <a:gd name="connsiteX7" fmla="*/ 166601 w 1540926"/>
                    <a:gd name="connsiteY7" fmla="*/ 1942843 h 1942843"/>
                    <a:gd name="connsiteX8" fmla="*/ 77368 w 1540926"/>
                    <a:gd name="connsiteY8" fmla="*/ 1514324 h 1942843"/>
                    <a:gd name="connsiteX9" fmla="*/ 0 w 1540926"/>
                    <a:gd name="connsiteY9" fmla="*/ 1113904 h 1942843"/>
                    <a:gd name="connsiteX0" fmla="*/ 170463 w 1711389"/>
                    <a:gd name="connsiteY0" fmla="*/ 1113904 h 1942843"/>
                    <a:gd name="connsiteX1" fmla="*/ 236808 w 1711389"/>
                    <a:gd name="connsiteY1" fmla="*/ 769543 h 1942843"/>
                    <a:gd name="connsiteX2" fmla="*/ 353486 w 1711389"/>
                    <a:gd name="connsiteY2" fmla="*/ 621086 h 1942843"/>
                    <a:gd name="connsiteX3" fmla="*/ 526626 w 1711389"/>
                    <a:gd name="connsiteY3" fmla="*/ 284318 h 1942843"/>
                    <a:gd name="connsiteX4" fmla="*/ 1578695 w 1711389"/>
                    <a:gd name="connsiteY4" fmla="*/ 0 h 1942843"/>
                    <a:gd name="connsiteX5" fmla="*/ 1711389 w 1711389"/>
                    <a:gd name="connsiteY5" fmla="*/ 1118319 h 1942843"/>
                    <a:gd name="connsiteX6" fmla="*/ 924706 w 1711389"/>
                    <a:gd name="connsiteY6" fmla="*/ 1895456 h 1942843"/>
                    <a:gd name="connsiteX7" fmla="*/ 337064 w 1711389"/>
                    <a:gd name="connsiteY7" fmla="*/ 1942843 h 1942843"/>
                    <a:gd name="connsiteX8" fmla="*/ 0 w 1711389"/>
                    <a:gd name="connsiteY8" fmla="*/ 1577422 h 1942843"/>
                    <a:gd name="connsiteX9" fmla="*/ 170463 w 1711389"/>
                    <a:gd name="connsiteY9" fmla="*/ 1113904 h 1942843"/>
                    <a:gd name="connsiteX0" fmla="*/ 594782 w 2135708"/>
                    <a:gd name="connsiteY0" fmla="*/ 1113904 h 1895456"/>
                    <a:gd name="connsiteX1" fmla="*/ 661127 w 2135708"/>
                    <a:gd name="connsiteY1" fmla="*/ 769543 h 1895456"/>
                    <a:gd name="connsiteX2" fmla="*/ 777805 w 2135708"/>
                    <a:gd name="connsiteY2" fmla="*/ 621086 h 1895456"/>
                    <a:gd name="connsiteX3" fmla="*/ 950945 w 2135708"/>
                    <a:gd name="connsiteY3" fmla="*/ 284318 h 1895456"/>
                    <a:gd name="connsiteX4" fmla="*/ 2003014 w 2135708"/>
                    <a:gd name="connsiteY4" fmla="*/ 0 h 1895456"/>
                    <a:gd name="connsiteX5" fmla="*/ 2135708 w 2135708"/>
                    <a:gd name="connsiteY5" fmla="*/ 1118319 h 1895456"/>
                    <a:gd name="connsiteX6" fmla="*/ 1349025 w 2135708"/>
                    <a:gd name="connsiteY6" fmla="*/ 1895456 h 1895456"/>
                    <a:gd name="connsiteX7" fmla="*/ 1 w 2135708"/>
                    <a:gd name="connsiteY7" fmla="*/ 1862662 h 1895456"/>
                    <a:gd name="connsiteX8" fmla="*/ 424319 w 2135708"/>
                    <a:gd name="connsiteY8" fmla="*/ 1577422 h 1895456"/>
                    <a:gd name="connsiteX9" fmla="*/ 594782 w 2135708"/>
                    <a:gd name="connsiteY9" fmla="*/ 1113904 h 1895456"/>
                    <a:gd name="connsiteX0" fmla="*/ 594781 w 2135707"/>
                    <a:gd name="connsiteY0" fmla="*/ 1113904 h 1978883"/>
                    <a:gd name="connsiteX1" fmla="*/ 661126 w 2135707"/>
                    <a:gd name="connsiteY1" fmla="*/ 769543 h 1978883"/>
                    <a:gd name="connsiteX2" fmla="*/ 777804 w 2135707"/>
                    <a:gd name="connsiteY2" fmla="*/ 621086 h 1978883"/>
                    <a:gd name="connsiteX3" fmla="*/ 950944 w 2135707"/>
                    <a:gd name="connsiteY3" fmla="*/ 284318 h 1978883"/>
                    <a:gd name="connsiteX4" fmla="*/ 2003013 w 2135707"/>
                    <a:gd name="connsiteY4" fmla="*/ 0 h 1978883"/>
                    <a:gd name="connsiteX5" fmla="*/ 2135707 w 2135707"/>
                    <a:gd name="connsiteY5" fmla="*/ 1118319 h 1978883"/>
                    <a:gd name="connsiteX6" fmla="*/ 1349024 w 2135707"/>
                    <a:gd name="connsiteY6" fmla="*/ 1895456 h 1978883"/>
                    <a:gd name="connsiteX7" fmla="*/ 0 w 2135707"/>
                    <a:gd name="connsiteY7" fmla="*/ 1862662 h 1978883"/>
                    <a:gd name="connsiteX8" fmla="*/ 424318 w 2135707"/>
                    <a:gd name="connsiteY8" fmla="*/ 1577422 h 1978883"/>
                    <a:gd name="connsiteX9" fmla="*/ 594781 w 2135707"/>
                    <a:gd name="connsiteY9" fmla="*/ 1113904 h 1978883"/>
                    <a:gd name="connsiteX0" fmla="*/ 594781 w 2135707"/>
                    <a:gd name="connsiteY0" fmla="*/ 1113904 h 1978884"/>
                    <a:gd name="connsiteX1" fmla="*/ 661126 w 2135707"/>
                    <a:gd name="connsiteY1" fmla="*/ 769543 h 1978884"/>
                    <a:gd name="connsiteX2" fmla="*/ 777804 w 2135707"/>
                    <a:gd name="connsiteY2" fmla="*/ 621086 h 1978884"/>
                    <a:gd name="connsiteX3" fmla="*/ 950944 w 2135707"/>
                    <a:gd name="connsiteY3" fmla="*/ 284318 h 1978884"/>
                    <a:gd name="connsiteX4" fmla="*/ 2003013 w 2135707"/>
                    <a:gd name="connsiteY4" fmla="*/ 0 h 1978884"/>
                    <a:gd name="connsiteX5" fmla="*/ 2135707 w 2135707"/>
                    <a:gd name="connsiteY5" fmla="*/ 1118319 h 1978884"/>
                    <a:gd name="connsiteX6" fmla="*/ 1349024 w 2135707"/>
                    <a:gd name="connsiteY6" fmla="*/ 1895456 h 1978884"/>
                    <a:gd name="connsiteX7" fmla="*/ 0 w 2135707"/>
                    <a:gd name="connsiteY7" fmla="*/ 1862662 h 1978884"/>
                    <a:gd name="connsiteX8" fmla="*/ 439876 w 2135707"/>
                    <a:gd name="connsiteY8" fmla="*/ 1319727 h 1978884"/>
                    <a:gd name="connsiteX9" fmla="*/ 594781 w 2135707"/>
                    <a:gd name="connsiteY9" fmla="*/ 1113904 h 1978884"/>
                    <a:gd name="connsiteX0" fmla="*/ 594781 w 2135707"/>
                    <a:gd name="connsiteY0" fmla="*/ 1113904 h 1978884"/>
                    <a:gd name="connsiteX1" fmla="*/ 661126 w 2135707"/>
                    <a:gd name="connsiteY1" fmla="*/ 769543 h 1978884"/>
                    <a:gd name="connsiteX2" fmla="*/ 777804 w 2135707"/>
                    <a:gd name="connsiteY2" fmla="*/ 621086 h 1978884"/>
                    <a:gd name="connsiteX3" fmla="*/ 950944 w 2135707"/>
                    <a:gd name="connsiteY3" fmla="*/ 284318 h 1978884"/>
                    <a:gd name="connsiteX4" fmla="*/ 2003013 w 2135707"/>
                    <a:gd name="connsiteY4" fmla="*/ 0 h 1978884"/>
                    <a:gd name="connsiteX5" fmla="*/ 2135707 w 2135707"/>
                    <a:gd name="connsiteY5" fmla="*/ 1118319 h 1978884"/>
                    <a:gd name="connsiteX6" fmla="*/ 1349024 w 2135707"/>
                    <a:gd name="connsiteY6" fmla="*/ 1895456 h 1978884"/>
                    <a:gd name="connsiteX7" fmla="*/ 0 w 2135707"/>
                    <a:gd name="connsiteY7" fmla="*/ 1862662 h 1978884"/>
                    <a:gd name="connsiteX8" fmla="*/ 439876 w 2135707"/>
                    <a:gd name="connsiteY8" fmla="*/ 1319727 h 1978884"/>
                    <a:gd name="connsiteX9" fmla="*/ 594781 w 2135707"/>
                    <a:gd name="connsiteY9" fmla="*/ 1113904 h 1978884"/>
                    <a:gd name="connsiteX0" fmla="*/ 518208 w 2059134"/>
                    <a:gd name="connsiteY0" fmla="*/ 1113904 h 1895457"/>
                    <a:gd name="connsiteX1" fmla="*/ 584553 w 2059134"/>
                    <a:gd name="connsiteY1" fmla="*/ 769543 h 1895457"/>
                    <a:gd name="connsiteX2" fmla="*/ 701231 w 2059134"/>
                    <a:gd name="connsiteY2" fmla="*/ 621086 h 1895457"/>
                    <a:gd name="connsiteX3" fmla="*/ 874371 w 2059134"/>
                    <a:gd name="connsiteY3" fmla="*/ 284318 h 1895457"/>
                    <a:gd name="connsiteX4" fmla="*/ 1926440 w 2059134"/>
                    <a:gd name="connsiteY4" fmla="*/ 0 h 1895457"/>
                    <a:gd name="connsiteX5" fmla="*/ 2059134 w 2059134"/>
                    <a:gd name="connsiteY5" fmla="*/ 1118319 h 1895457"/>
                    <a:gd name="connsiteX6" fmla="*/ 1272451 w 2059134"/>
                    <a:gd name="connsiteY6" fmla="*/ 1895456 h 1895457"/>
                    <a:gd name="connsiteX7" fmla="*/ 0 w 2059134"/>
                    <a:gd name="connsiteY7" fmla="*/ 1645255 h 1895457"/>
                    <a:gd name="connsiteX8" fmla="*/ 363303 w 2059134"/>
                    <a:gd name="connsiteY8" fmla="*/ 1319727 h 1895457"/>
                    <a:gd name="connsiteX9" fmla="*/ 518208 w 2059134"/>
                    <a:gd name="connsiteY9" fmla="*/ 1113904 h 1895457"/>
                    <a:gd name="connsiteX0" fmla="*/ 518208 w 2059134"/>
                    <a:gd name="connsiteY0" fmla="*/ 1113904 h 1895456"/>
                    <a:gd name="connsiteX1" fmla="*/ 584553 w 2059134"/>
                    <a:gd name="connsiteY1" fmla="*/ 769543 h 1895456"/>
                    <a:gd name="connsiteX2" fmla="*/ 701231 w 2059134"/>
                    <a:gd name="connsiteY2" fmla="*/ 621086 h 1895456"/>
                    <a:gd name="connsiteX3" fmla="*/ 874371 w 2059134"/>
                    <a:gd name="connsiteY3" fmla="*/ 284318 h 1895456"/>
                    <a:gd name="connsiteX4" fmla="*/ 1926440 w 2059134"/>
                    <a:gd name="connsiteY4" fmla="*/ 0 h 1895456"/>
                    <a:gd name="connsiteX5" fmla="*/ 2059134 w 2059134"/>
                    <a:gd name="connsiteY5" fmla="*/ 1118319 h 1895456"/>
                    <a:gd name="connsiteX6" fmla="*/ 1272451 w 2059134"/>
                    <a:gd name="connsiteY6" fmla="*/ 1895456 h 1895456"/>
                    <a:gd name="connsiteX7" fmla="*/ 0 w 2059134"/>
                    <a:gd name="connsiteY7" fmla="*/ 1645255 h 1895456"/>
                    <a:gd name="connsiteX8" fmla="*/ 363303 w 2059134"/>
                    <a:gd name="connsiteY8" fmla="*/ 1319727 h 1895456"/>
                    <a:gd name="connsiteX9" fmla="*/ 518208 w 2059134"/>
                    <a:gd name="connsiteY9" fmla="*/ 1113904 h 1895456"/>
                    <a:gd name="connsiteX0" fmla="*/ 500032 w 2040958"/>
                    <a:gd name="connsiteY0" fmla="*/ 1113904 h 1895456"/>
                    <a:gd name="connsiteX1" fmla="*/ 566377 w 2040958"/>
                    <a:gd name="connsiteY1" fmla="*/ 769543 h 1895456"/>
                    <a:gd name="connsiteX2" fmla="*/ 683055 w 2040958"/>
                    <a:gd name="connsiteY2" fmla="*/ 621086 h 1895456"/>
                    <a:gd name="connsiteX3" fmla="*/ 856195 w 2040958"/>
                    <a:gd name="connsiteY3" fmla="*/ 284318 h 1895456"/>
                    <a:gd name="connsiteX4" fmla="*/ 1908264 w 2040958"/>
                    <a:gd name="connsiteY4" fmla="*/ 0 h 1895456"/>
                    <a:gd name="connsiteX5" fmla="*/ 2040958 w 2040958"/>
                    <a:gd name="connsiteY5" fmla="*/ 1118319 h 1895456"/>
                    <a:gd name="connsiteX6" fmla="*/ 1254275 w 2040958"/>
                    <a:gd name="connsiteY6" fmla="*/ 1895456 h 1895456"/>
                    <a:gd name="connsiteX7" fmla="*/ -1 w 2040958"/>
                    <a:gd name="connsiteY7" fmla="*/ 1503516 h 1895456"/>
                    <a:gd name="connsiteX8" fmla="*/ 345127 w 2040958"/>
                    <a:gd name="connsiteY8" fmla="*/ 1319727 h 1895456"/>
                    <a:gd name="connsiteX9" fmla="*/ 500032 w 2040958"/>
                    <a:gd name="connsiteY9" fmla="*/ 1113904 h 1895456"/>
                    <a:gd name="connsiteX0" fmla="*/ 500033 w 2040959"/>
                    <a:gd name="connsiteY0" fmla="*/ 1113904 h 1895456"/>
                    <a:gd name="connsiteX1" fmla="*/ 566378 w 2040959"/>
                    <a:gd name="connsiteY1" fmla="*/ 769543 h 1895456"/>
                    <a:gd name="connsiteX2" fmla="*/ 683056 w 2040959"/>
                    <a:gd name="connsiteY2" fmla="*/ 621086 h 1895456"/>
                    <a:gd name="connsiteX3" fmla="*/ 856196 w 2040959"/>
                    <a:gd name="connsiteY3" fmla="*/ 284318 h 1895456"/>
                    <a:gd name="connsiteX4" fmla="*/ 1908265 w 2040959"/>
                    <a:gd name="connsiteY4" fmla="*/ 0 h 1895456"/>
                    <a:gd name="connsiteX5" fmla="*/ 2040959 w 2040959"/>
                    <a:gd name="connsiteY5" fmla="*/ 1118319 h 1895456"/>
                    <a:gd name="connsiteX6" fmla="*/ 1254276 w 2040959"/>
                    <a:gd name="connsiteY6" fmla="*/ 1895456 h 1895456"/>
                    <a:gd name="connsiteX7" fmla="*/ 0 w 2040959"/>
                    <a:gd name="connsiteY7" fmla="*/ 1503516 h 1895456"/>
                    <a:gd name="connsiteX8" fmla="*/ 345128 w 2040959"/>
                    <a:gd name="connsiteY8" fmla="*/ 1319727 h 1895456"/>
                    <a:gd name="connsiteX9" fmla="*/ 500033 w 2040959"/>
                    <a:gd name="connsiteY9" fmla="*/ 1113904 h 1895456"/>
                    <a:gd name="connsiteX0" fmla="*/ 500033 w 2040959"/>
                    <a:gd name="connsiteY0" fmla="*/ 1113904 h 1895456"/>
                    <a:gd name="connsiteX1" fmla="*/ 566378 w 2040959"/>
                    <a:gd name="connsiteY1" fmla="*/ 769543 h 1895456"/>
                    <a:gd name="connsiteX2" fmla="*/ 683056 w 2040959"/>
                    <a:gd name="connsiteY2" fmla="*/ 621086 h 1895456"/>
                    <a:gd name="connsiteX3" fmla="*/ 856196 w 2040959"/>
                    <a:gd name="connsiteY3" fmla="*/ 284318 h 1895456"/>
                    <a:gd name="connsiteX4" fmla="*/ 1908265 w 2040959"/>
                    <a:gd name="connsiteY4" fmla="*/ 0 h 1895456"/>
                    <a:gd name="connsiteX5" fmla="*/ 2040959 w 2040959"/>
                    <a:gd name="connsiteY5" fmla="*/ 1118319 h 1895456"/>
                    <a:gd name="connsiteX6" fmla="*/ 1254276 w 2040959"/>
                    <a:gd name="connsiteY6" fmla="*/ 1895456 h 1895456"/>
                    <a:gd name="connsiteX7" fmla="*/ 0 w 2040959"/>
                    <a:gd name="connsiteY7" fmla="*/ 1503516 h 1895456"/>
                    <a:gd name="connsiteX8" fmla="*/ 270409 w 2040959"/>
                    <a:gd name="connsiteY8" fmla="*/ 1351607 h 1895456"/>
                    <a:gd name="connsiteX9" fmla="*/ 500033 w 2040959"/>
                    <a:gd name="connsiteY9" fmla="*/ 1113904 h 1895456"/>
                    <a:gd name="connsiteX0" fmla="*/ 500033 w 2040959"/>
                    <a:gd name="connsiteY0" fmla="*/ 1113904 h 1950092"/>
                    <a:gd name="connsiteX1" fmla="*/ 566378 w 2040959"/>
                    <a:gd name="connsiteY1" fmla="*/ 769543 h 1950092"/>
                    <a:gd name="connsiteX2" fmla="*/ 683056 w 2040959"/>
                    <a:gd name="connsiteY2" fmla="*/ 621086 h 1950092"/>
                    <a:gd name="connsiteX3" fmla="*/ 856196 w 2040959"/>
                    <a:gd name="connsiteY3" fmla="*/ 284318 h 1950092"/>
                    <a:gd name="connsiteX4" fmla="*/ 1908265 w 2040959"/>
                    <a:gd name="connsiteY4" fmla="*/ 0 h 1950092"/>
                    <a:gd name="connsiteX5" fmla="*/ 2040959 w 2040959"/>
                    <a:gd name="connsiteY5" fmla="*/ 1118319 h 1950092"/>
                    <a:gd name="connsiteX6" fmla="*/ 1254276 w 2040959"/>
                    <a:gd name="connsiteY6" fmla="*/ 1895456 h 1950092"/>
                    <a:gd name="connsiteX7" fmla="*/ 828943 w 2040959"/>
                    <a:gd name="connsiteY7" fmla="*/ 1843083 h 1950092"/>
                    <a:gd name="connsiteX8" fmla="*/ 0 w 2040959"/>
                    <a:gd name="connsiteY8" fmla="*/ 1503516 h 1950092"/>
                    <a:gd name="connsiteX9" fmla="*/ 270409 w 2040959"/>
                    <a:gd name="connsiteY9" fmla="*/ 1351607 h 1950092"/>
                    <a:gd name="connsiteX10" fmla="*/ 500033 w 2040959"/>
                    <a:gd name="connsiteY10" fmla="*/ 1113904 h 1950092"/>
                    <a:gd name="connsiteX0" fmla="*/ 520234 w 2061160"/>
                    <a:gd name="connsiteY0" fmla="*/ 1113904 h 1972497"/>
                    <a:gd name="connsiteX1" fmla="*/ 586579 w 2061160"/>
                    <a:gd name="connsiteY1" fmla="*/ 769543 h 1972497"/>
                    <a:gd name="connsiteX2" fmla="*/ 703257 w 2061160"/>
                    <a:gd name="connsiteY2" fmla="*/ 621086 h 1972497"/>
                    <a:gd name="connsiteX3" fmla="*/ 876397 w 2061160"/>
                    <a:gd name="connsiteY3" fmla="*/ 284318 h 1972497"/>
                    <a:gd name="connsiteX4" fmla="*/ 1928466 w 2061160"/>
                    <a:gd name="connsiteY4" fmla="*/ 0 h 1972497"/>
                    <a:gd name="connsiteX5" fmla="*/ 2061160 w 2061160"/>
                    <a:gd name="connsiteY5" fmla="*/ 1118319 h 1972497"/>
                    <a:gd name="connsiteX6" fmla="*/ 1274477 w 2061160"/>
                    <a:gd name="connsiteY6" fmla="*/ 1895456 h 1972497"/>
                    <a:gd name="connsiteX7" fmla="*/ 90431 w 2061160"/>
                    <a:gd name="connsiteY7" fmla="*/ 1909176 h 1972497"/>
                    <a:gd name="connsiteX8" fmla="*/ 20201 w 2061160"/>
                    <a:gd name="connsiteY8" fmla="*/ 1503516 h 1972497"/>
                    <a:gd name="connsiteX9" fmla="*/ 290610 w 2061160"/>
                    <a:gd name="connsiteY9" fmla="*/ 1351607 h 1972497"/>
                    <a:gd name="connsiteX10" fmla="*/ 520234 w 2061160"/>
                    <a:gd name="connsiteY10" fmla="*/ 1113904 h 1972497"/>
                    <a:gd name="connsiteX0" fmla="*/ 520234 w 2061160"/>
                    <a:gd name="connsiteY0" fmla="*/ 1113904 h 1997350"/>
                    <a:gd name="connsiteX1" fmla="*/ 586579 w 2061160"/>
                    <a:gd name="connsiteY1" fmla="*/ 769543 h 1997350"/>
                    <a:gd name="connsiteX2" fmla="*/ 703257 w 2061160"/>
                    <a:gd name="connsiteY2" fmla="*/ 621086 h 1997350"/>
                    <a:gd name="connsiteX3" fmla="*/ 876397 w 2061160"/>
                    <a:gd name="connsiteY3" fmla="*/ 284318 h 1997350"/>
                    <a:gd name="connsiteX4" fmla="*/ 1928466 w 2061160"/>
                    <a:gd name="connsiteY4" fmla="*/ 0 h 1997350"/>
                    <a:gd name="connsiteX5" fmla="*/ 2061160 w 2061160"/>
                    <a:gd name="connsiteY5" fmla="*/ 1118319 h 1997350"/>
                    <a:gd name="connsiteX6" fmla="*/ 1274477 w 2061160"/>
                    <a:gd name="connsiteY6" fmla="*/ 1895456 h 1997350"/>
                    <a:gd name="connsiteX7" fmla="*/ 90431 w 2061160"/>
                    <a:gd name="connsiteY7" fmla="*/ 1909176 h 1997350"/>
                    <a:gd name="connsiteX8" fmla="*/ 20201 w 2061160"/>
                    <a:gd name="connsiteY8" fmla="*/ 1503516 h 1997350"/>
                    <a:gd name="connsiteX9" fmla="*/ 290610 w 2061160"/>
                    <a:gd name="connsiteY9" fmla="*/ 1351607 h 1997350"/>
                    <a:gd name="connsiteX10" fmla="*/ 520234 w 2061160"/>
                    <a:gd name="connsiteY10" fmla="*/ 1113904 h 1997350"/>
                    <a:gd name="connsiteX0" fmla="*/ 520234 w 2061160"/>
                    <a:gd name="connsiteY0" fmla="*/ 1113904 h 1997350"/>
                    <a:gd name="connsiteX1" fmla="*/ 586579 w 2061160"/>
                    <a:gd name="connsiteY1" fmla="*/ 769543 h 1997350"/>
                    <a:gd name="connsiteX2" fmla="*/ 703257 w 2061160"/>
                    <a:gd name="connsiteY2" fmla="*/ 621086 h 1997350"/>
                    <a:gd name="connsiteX3" fmla="*/ 876397 w 2061160"/>
                    <a:gd name="connsiteY3" fmla="*/ 284318 h 1997350"/>
                    <a:gd name="connsiteX4" fmla="*/ 1928466 w 2061160"/>
                    <a:gd name="connsiteY4" fmla="*/ 0 h 1997350"/>
                    <a:gd name="connsiteX5" fmla="*/ 2061160 w 2061160"/>
                    <a:gd name="connsiteY5" fmla="*/ 1118319 h 1997350"/>
                    <a:gd name="connsiteX6" fmla="*/ 1274477 w 2061160"/>
                    <a:gd name="connsiteY6" fmla="*/ 1895456 h 1997350"/>
                    <a:gd name="connsiteX7" fmla="*/ 90431 w 2061160"/>
                    <a:gd name="connsiteY7" fmla="*/ 1909176 h 1997350"/>
                    <a:gd name="connsiteX8" fmla="*/ 20201 w 2061160"/>
                    <a:gd name="connsiteY8" fmla="*/ 1503516 h 1997350"/>
                    <a:gd name="connsiteX9" fmla="*/ 290610 w 2061160"/>
                    <a:gd name="connsiteY9" fmla="*/ 1351607 h 1997350"/>
                    <a:gd name="connsiteX10" fmla="*/ 520234 w 2061160"/>
                    <a:gd name="connsiteY10" fmla="*/ 1113904 h 1997350"/>
                    <a:gd name="connsiteX0" fmla="*/ 520234 w 2061160"/>
                    <a:gd name="connsiteY0" fmla="*/ 1113904 h 1997350"/>
                    <a:gd name="connsiteX1" fmla="*/ 586579 w 2061160"/>
                    <a:gd name="connsiteY1" fmla="*/ 769543 h 1997350"/>
                    <a:gd name="connsiteX2" fmla="*/ 703257 w 2061160"/>
                    <a:gd name="connsiteY2" fmla="*/ 621086 h 1997350"/>
                    <a:gd name="connsiteX3" fmla="*/ 876397 w 2061160"/>
                    <a:gd name="connsiteY3" fmla="*/ 284318 h 1997350"/>
                    <a:gd name="connsiteX4" fmla="*/ 1928466 w 2061160"/>
                    <a:gd name="connsiteY4" fmla="*/ 0 h 1997350"/>
                    <a:gd name="connsiteX5" fmla="*/ 2061160 w 2061160"/>
                    <a:gd name="connsiteY5" fmla="*/ 1118319 h 1997350"/>
                    <a:gd name="connsiteX6" fmla="*/ 1274477 w 2061160"/>
                    <a:gd name="connsiteY6" fmla="*/ 1895456 h 1997350"/>
                    <a:gd name="connsiteX7" fmla="*/ 90431 w 2061160"/>
                    <a:gd name="connsiteY7" fmla="*/ 1909176 h 1997350"/>
                    <a:gd name="connsiteX8" fmla="*/ 20201 w 2061160"/>
                    <a:gd name="connsiteY8" fmla="*/ 1503516 h 1997350"/>
                    <a:gd name="connsiteX9" fmla="*/ 290610 w 2061160"/>
                    <a:gd name="connsiteY9" fmla="*/ 1351607 h 1997350"/>
                    <a:gd name="connsiteX10" fmla="*/ 520234 w 2061160"/>
                    <a:gd name="connsiteY10" fmla="*/ 1113904 h 1997350"/>
                    <a:gd name="connsiteX0" fmla="*/ 520962 w 2061888"/>
                    <a:gd name="connsiteY0" fmla="*/ 1113904 h 1997350"/>
                    <a:gd name="connsiteX1" fmla="*/ 587307 w 2061888"/>
                    <a:gd name="connsiteY1" fmla="*/ 769543 h 1997350"/>
                    <a:gd name="connsiteX2" fmla="*/ 703985 w 2061888"/>
                    <a:gd name="connsiteY2" fmla="*/ 621086 h 1997350"/>
                    <a:gd name="connsiteX3" fmla="*/ 877125 w 2061888"/>
                    <a:gd name="connsiteY3" fmla="*/ 284318 h 1997350"/>
                    <a:gd name="connsiteX4" fmla="*/ 1929194 w 2061888"/>
                    <a:gd name="connsiteY4" fmla="*/ 0 h 1997350"/>
                    <a:gd name="connsiteX5" fmla="*/ 2061888 w 2061888"/>
                    <a:gd name="connsiteY5" fmla="*/ 1118319 h 1997350"/>
                    <a:gd name="connsiteX6" fmla="*/ 1275205 w 2061888"/>
                    <a:gd name="connsiteY6" fmla="*/ 1895456 h 1997350"/>
                    <a:gd name="connsiteX7" fmla="*/ 91159 w 2061888"/>
                    <a:gd name="connsiteY7" fmla="*/ 1909176 h 1997350"/>
                    <a:gd name="connsiteX8" fmla="*/ 18147 w 2061888"/>
                    <a:gd name="connsiteY8" fmla="*/ 1481371 h 1997350"/>
                    <a:gd name="connsiteX9" fmla="*/ 291338 w 2061888"/>
                    <a:gd name="connsiteY9" fmla="*/ 1351607 h 1997350"/>
                    <a:gd name="connsiteX10" fmla="*/ 520962 w 2061888"/>
                    <a:gd name="connsiteY10" fmla="*/ 1113904 h 1997350"/>
                    <a:gd name="connsiteX0" fmla="*/ 532583 w 2073509"/>
                    <a:gd name="connsiteY0" fmla="*/ 1113904 h 1997350"/>
                    <a:gd name="connsiteX1" fmla="*/ 598928 w 2073509"/>
                    <a:gd name="connsiteY1" fmla="*/ 769543 h 1997350"/>
                    <a:gd name="connsiteX2" fmla="*/ 715606 w 2073509"/>
                    <a:gd name="connsiteY2" fmla="*/ 621086 h 1997350"/>
                    <a:gd name="connsiteX3" fmla="*/ 888746 w 2073509"/>
                    <a:gd name="connsiteY3" fmla="*/ 284318 h 1997350"/>
                    <a:gd name="connsiteX4" fmla="*/ 1940815 w 2073509"/>
                    <a:gd name="connsiteY4" fmla="*/ 0 h 1997350"/>
                    <a:gd name="connsiteX5" fmla="*/ 2073509 w 2073509"/>
                    <a:gd name="connsiteY5" fmla="*/ 1118319 h 1997350"/>
                    <a:gd name="connsiteX6" fmla="*/ 1286826 w 2073509"/>
                    <a:gd name="connsiteY6" fmla="*/ 1895456 h 1997350"/>
                    <a:gd name="connsiteX7" fmla="*/ 102780 w 2073509"/>
                    <a:gd name="connsiteY7" fmla="*/ 1909176 h 1997350"/>
                    <a:gd name="connsiteX8" fmla="*/ 29768 w 2073509"/>
                    <a:gd name="connsiteY8" fmla="*/ 1481371 h 1997350"/>
                    <a:gd name="connsiteX9" fmla="*/ 302959 w 2073509"/>
                    <a:gd name="connsiteY9" fmla="*/ 1351607 h 1997350"/>
                    <a:gd name="connsiteX10" fmla="*/ 532583 w 2073509"/>
                    <a:gd name="connsiteY10" fmla="*/ 1113904 h 1997350"/>
                    <a:gd name="connsiteX0" fmla="*/ 464496 w 2073510"/>
                    <a:gd name="connsiteY0" fmla="*/ 1126958 h 1997350"/>
                    <a:gd name="connsiteX1" fmla="*/ 598929 w 2073510"/>
                    <a:gd name="connsiteY1" fmla="*/ 769543 h 1997350"/>
                    <a:gd name="connsiteX2" fmla="*/ 715607 w 2073510"/>
                    <a:gd name="connsiteY2" fmla="*/ 621086 h 1997350"/>
                    <a:gd name="connsiteX3" fmla="*/ 888747 w 2073510"/>
                    <a:gd name="connsiteY3" fmla="*/ 284318 h 1997350"/>
                    <a:gd name="connsiteX4" fmla="*/ 1940816 w 2073510"/>
                    <a:gd name="connsiteY4" fmla="*/ 0 h 1997350"/>
                    <a:gd name="connsiteX5" fmla="*/ 2073510 w 2073510"/>
                    <a:gd name="connsiteY5" fmla="*/ 1118319 h 1997350"/>
                    <a:gd name="connsiteX6" fmla="*/ 1286827 w 2073510"/>
                    <a:gd name="connsiteY6" fmla="*/ 1895456 h 1997350"/>
                    <a:gd name="connsiteX7" fmla="*/ 102781 w 2073510"/>
                    <a:gd name="connsiteY7" fmla="*/ 1909176 h 1997350"/>
                    <a:gd name="connsiteX8" fmla="*/ 29769 w 2073510"/>
                    <a:gd name="connsiteY8" fmla="*/ 1481371 h 1997350"/>
                    <a:gd name="connsiteX9" fmla="*/ 302960 w 2073510"/>
                    <a:gd name="connsiteY9" fmla="*/ 1351607 h 1997350"/>
                    <a:gd name="connsiteX10" fmla="*/ 464496 w 2073510"/>
                    <a:gd name="connsiteY10" fmla="*/ 1126958 h 1997350"/>
                    <a:gd name="connsiteX0" fmla="*/ 464496 w 2073510"/>
                    <a:gd name="connsiteY0" fmla="*/ 1126958 h 1997350"/>
                    <a:gd name="connsiteX1" fmla="*/ 598929 w 2073510"/>
                    <a:gd name="connsiteY1" fmla="*/ 769543 h 1997350"/>
                    <a:gd name="connsiteX2" fmla="*/ 715607 w 2073510"/>
                    <a:gd name="connsiteY2" fmla="*/ 621086 h 1997350"/>
                    <a:gd name="connsiteX3" fmla="*/ 872642 w 2073510"/>
                    <a:gd name="connsiteY3" fmla="*/ 209866 h 1997350"/>
                    <a:gd name="connsiteX4" fmla="*/ 1940816 w 2073510"/>
                    <a:gd name="connsiteY4" fmla="*/ 0 h 1997350"/>
                    <a:gd name="connsiteX5" fmla="*/ 2073510 w 2073510"/>
                    <a:gd name="connsiteY5" fmla="*/ 1118319 h 1997350"/>
                    <a:gd name="connsiteX6" fmla="*/ 1286827 w 2073510"/>
                    <a:gd name="connsiteY6" fmla="*/ 1895456 h 1997350"/>
                    <a:gd name="connsiteX7" fmla="*/ 102781 w 2073510"/>
                    <a:gd name="connsiteY7" fmla="*/ 1909176 h 1997350"/>
                    <a:gd name="connsiteX8" fmla="*/ 29769 w 2073510"/>
                    <a:gd name="connsiteY8" fmla="*/ 1481371 h 1997350"/>
                    <a:gd name="connsiteX9" fmla="*/ 302960 w 2073510"/>
                    <a:gd name="connsiteY9" fmla="*/ 1351607 h 1997350"/>
                    <a:gd name="connsiteX10" fmla="*/ 464496 w 2073510"/>
                    <a:gd name="connsiteY10" fmla="*/ 1126958 h 1997350"/>
                    <a:gd name="connsiteX0" fmla="*/ 464496 w 2073510"/>
                    <a:gd name="connsiteY0" fmla="*/ 1126958 h 1997350"/>
                    <a:gd name="connsiteX1" fmla="*/ 598929 w 2073510"/>
                    <a:gd name="connsiteY1" fmla="*/ 769543 h 1997350"/>
                    <a:gd name="connsiteX2" fmla="*/ 666881 w 2073510"/>
                    <a:gd name="connsiteY2" fmla="*/ 609215 h 1997350"/>
                    <a:gd name="connsiteX3" fmla="*/ 872642 w 2073510"/>
                    <a:gd name="connsiteY3" fmla="*/ 209866 h 1997350"/>
                    <a:gd name="connsiteX4" fmla="*/ 1940816 w 2073510"/>
                    <a:gd name="connsiteY4" fmla="*/ 0 h 1997350"/>
                    <a:gd name="connsiteX5" fmla="*/ 2073510 w 2073510"/>
                    <a:gd name="connsiteY5" fmla="*/ 1118319 h 1997350"/>
                    <a:gd name="connsiteX6" fmla="*/ 1286827 w 2073510"/>
                    <a:gd name="connsiteY6" fmla="*/ 1895456 h 1997350"/>
                    <a:gd name="connsiteX7" fmla="*/ 102781 w 2073510"/>
                    <a:gd name="connsiteY7" fmla="*/ 1909176 h 1997350"/>
                    <a:gd name="connsiteX8" fmla="*/ 29769 w 2073510"/>
                    <a:gd name="connsiteY8" fmla="*/ 1481371 h 1997350"/>
                    <a:gd name="connsiteX9" fmla="*/ 302960 w 2073510"/>
                    <a:gd name="connsiteY9" fmla="*/ 1351607 h 1997350"/>
                    <a:gd name="connsiteX10" fmla="*/ 464496 w 2073510"/>
                    <a:gd name="connsiteY10" fmla="*/ 1126958 h 1997350"/>
                    <a:gd name="connsiteX0" fmla="*/ 464496 w 2073510"/>
                    <a:gd name="connsiteY0" fmla="*/ 1126958 h 1997350"/>
                    <a:gd name="connsiteX1" fmla="*/ 598929 w 2073510"/>
                    <a:gd name="connsiteY1" fmla="*/ 769543 h 1997350"/>
                    <a:gd name="connsiteX2" fmla="*/ 632008 w 2073510"/>
                    <a:gd name="connsiteY2" fmla="*/ 618095 h 1997350"/>
                    <a:gd name="connsiteX3" fmla="*/ 872642 w 2073510"/>
                    <a:gd name="connsiteY3" fmla="*/ 209866 h 1997350"/>
                    <a:gd name="connsiteX4" fmla="*/ 1940816 w 2073510"/>
                    <a:gd name="connsiteY4" fmla="*/ 0 h 1997350"/>
                    <a:gd name="connsiteX5" fmla="*/ 2073510 w 2073510"/>
                    <a:gd name="connsiteY5" fmla="*/ 1118319 h 1997350"/>
                    <a:gd name="connsiteX6" fmla="*/ 1286827 w 2073510"/>
                    <a:gd name="connsiteY6" fmla="*/ 1895456 h 1997350"/>
                    <a:gd name="connsiteX7" fmla="*/ 102781 w 2073510"/>
                    <a:gd name="connsiteY7" fmla="*/ 1909176 h 1997350"/>
                    <a:gd name="connsiteX8" fmla="*/ 29769 w 2073510"/>
                    <a:gd name="connsiteY8" fmla="*/ 1481371 h 1997350"/>
                    <a:gd name="connsiteX9" fmla="*/ 302960 w 2073510"/>
                    <a:gd name="connsiteY9" fmla="*/ 1351607 h 1997350"/>
                    <a:gd name="connsiteX10" fmla="*/ 464496 w 2073510"/>
                    <a:gd name="connsiteY10" fmla="*/ 1126958 h 1997350"/>
                    <a:gd name="connsiteX0" fmla="*/ 464496 w 2073510"/>
                    <a:gd name="connsiteY0" fmla="*/ 1126958 h 1997350"/>
                    <a:gd name="connsiteX1" fmla="*/ 598929 w 2073510"/>
                    <a:gd name="connsiteY1" fmla="*/ 769543 h 1997350"/>
                    <a:gd name="connsiteX2" fmla="*/ 632276 w 2073510"/>
                    <a:gd name="connsiteY2" fmla="*/ 602317 h 1997350"/>
                    <a:gd name="connsiteX3" fmla="*/ 872642 w 2073510"/>
                    <a:gd name="connsiteY3" fmla="*/ 209866 h 1997350"/>
                    <a:gd name="connsiteX4" fmla="*/ 1940816 w 2073510"/>
                    <a:gd name="connsiteY4" fmla="*/ 0 h 1997350"/>
                    <a:gd name="connsiteX5" fmla="*/ 2073510 w 2073510"/>
                    <a:gd name="connsiteY5" fmla="*/ 1118319 h 1997350"/>
                    <a:gd name="connsiteX6" fmla="*/ 1286827 w 2073510"/>
                    <a:gd name="connsiteY6" fmla="*/ 1895456 h 1997350"/>
                    <a:gd name="connsiteX7" fmla="*/ 102781 w 2073510"/>
                    <a:gd name="connsiteY7" fmla="*/ 1909176 h 1997350"/>
                    <a:gd name="connsiteX8" fmla="*/ 29769 w 2073510"/>
                    <a:gd name="connsiteY8" fmla="*/ 1481371 h 1997350"/>
                    <a:gd name="connsiteX9" fmla="*/ 302960 w 2073510"/>
                    <a:gd name="connsiteY9" fmla="*/ 1351607 h 1997350"/>
                    <a:gd name="connsiteX10" fmla="*/ 464496 w 2073510"/>
                    <a:gd name="connsiteY10" fmla="*/ 1126958 h 1997350"/>
                    <a:gd name="connsiteX0" fmla="*/ 461498 w 2070512"/>
                    <a:gd name="connsiteY0" fmla="*/ 1126958 h 1997350"/>
                    <a:gd name="connsiteX1" fmla="*/ 595931 w 2070512"/>
                    <a:gd name="connsiteY1" fmla="*/ 769543 h 1997350"/>
                    <a:gd name="connsiteX2" fmla="*/ 629278 w 2070512"/>
                    <a:gd name="connsiteY2" fmla="*/ 602317 h 1997350"/>
                    <a:gd name="connsiteX3" fmla="*/ 869644 w 2070512"/>
                    <a:gd name="connsiteY3" fmla="*/ 209866 h 1997350"/>
                    <a:gd name="connsiteX4" fmla="*/ 1937818 w 2070512"/>
                    <a:gd name="connsiteY4" fmla="*/ 0 h 1997350"/>
                    <a:gd name="connsiteX5" fmla="*/ 2070512 w 2070512"/>
                    <a:gd name="connsiteY5" fmla="*/ 1118319 h 1997350"/>
                    <a:gd name="connsiteX6" fmla="*/ 1283829 w 2070512"/>
                    <a:gd name="connsiteY6" fmla="*/ 1895456 h 1997350"/>
                    <a:gd name="connsiteX7" fmla="*/ 99783 w 2070512"/>
                    <a:gd name="connsiteY7" fmla="*/ 1909176 h 1997350"/>
                    <a:gd name="connsiteX8" fmla="*/ 36185 w 2070512"/>
                    <a:gd name="connsiteY8" fmla="*/ 1484687 h 1997350"/>
                    <a:gd name="connsiteX9" fmla="*/ 299962 w 2070512"/>
                    <a:gd name="connsiteY9" fmla="*/ 1351607 h 1997350"/>
                    <a:gd name="connsiteX10" fmla="*/ 461498 w 2070512"/>
                    <a:gd name="connsiteY10" fmla="*/ 1126958 h 1997350"/>
                    <a:gd name="connsiteX0" fmla="*/ 461498 w 2070512"/>
                    <a:gd name="connsiteY0" fmla="*/ 1126958 h 1997350"/>
                    <a:gd name="connsiteX1" fmla="*/ 595931 w 2070512"/>
                    <a:gd name="connsiteY1" fmla="*/ 769543 h 1997350"/>
                    <a:gd name="connsiteX2" fmla="*/ 629278 w 2070512"/>
                    <a:gd name="connsiteY2" fmla="*/ 602317 h 1997350"/>
                    <a:gd name="connsiteX3" fmla="*/ 869644 w 2070512"/>
                    <a:gd name="connsiteY3" fmla="*/ 209866 h 1997350"/>
                    <a:gd name="connsiteX4" fmla="*/ 1937818 w 2070512"/>
                    <a:gd name="connsiteY4" fmla="*/ 0 h 1997350"/>
                    <a:gd name="connsiteX5" fmla="*/ 2070512 w 2070512"/>
                    <a:gd name="connsiteY5" fmla="*/ 1118319 h 1997350"/>
                    <a:gd name="connsiteX6" fmla="*/ 1283829 w 2070512"/>
                    <a:gd name="connsiteY6" fmla="*/ 1895456 h 1997350"/>
                    <a:gd name="connsiteX7" fmla="*/ 99783 w 2070512"/>
                    <a:gd name="connsiteY7" fmla="*/ 1909176 h 1997350"/>
                    <a:gd name="connsiteX8" fmla="*/ 36185 w 2070512"/>
                    <a:gd name="connsiteY8" fmla="*/ 1484687 h 1997350"/>
                    <a:gd name="connsiteX9" fmla="*/ 291938 w 2070512"/>
                    <a:gd name="connsiteY9" fmla="*/ 1359363 h 1997350"/>
                    <a:gd name="connsiteX10" fmla="*/ 461498 w 2070512"/>
                    <a:gd name="connsiteY10" fmla="*/ 1126958 h 1997350"/>
                    <a:gd name="connsiteX0" fmla="*/ 461498 w 2070512"/>
                    <a:gd name="connsiteY0" fmla="*/ 1126958 h 1997350"/>
                    <a:gd name="connsiteX1" fmla="*/ 595931 w 2070512"/>
                    <a:gd name="connsiteY1" fmla="*/ 769543 h 1997350"/>
                    <a:gd name="connsiteX2" fmla="*/ 629278 w 2070512"/>
                    <a:gd name="connsiteY2" fmla="*/ 602317 h 1997350"/>
                    <a:gd name="connsiteX3" fmla="*/ 869644 w 2070512"/>
                    <a:gd name="connsiteY3" fmla="*/ 209866 h 1997350"/>
                    <a:gd name="connsiteX4" fmla="*/ 1937818 w 2070512"/>
                    <a:gd name="connsiteY4" fmla="*/ 0 h 1997350"/>
                    <a:gd name="connsiteX5" fmla="*/ 2070512 w 2070512"/>
                    <a:gd name="connsiteY5" fmla="*/ 1118319 h 1997350"/>
                    <a:gd name="connsiteX6" fmla="*/ 1283829 w 2070512"/>
                    <a:gd name="connsiteY6" fmla="*/ 1895456 h 1997350"/>
                    <a:gd name="connsiteX7" fmla="*/ 99783 w 2070512"/>
                    <a:gd name="connsiteY7" fmla="*/ 1909176 h 1997350"/>
                    <a:gd name="connsiteX8" fmla="*/ 36185 w 2070512"/>
                    <a:gd name="connsiteY8" fmla="*/ 1484687 h 1997350"/>
                    <a:gd name="connsiteX9" fmla="*/ 291938 w 2070512"/>
                    <a:gd name="connsiteY9" fmla="*/ 1359363 h 1997350"/>
                    <a:gd name="connsiteX10" fmla="*/ 461498 w 2070512"/>
                    <a:gd name="connsiteY10" fmla="*/ 1126958 h 1997350"/>
                    <a:gd name="connsiteX0" fmla="*/ 461498 w 2070512"/>
                    <a:gd name="connsiteY0" fmla="*/ 1126958 h 1997350"/>
                    <a:gd name="connsiteX1" fmla="*/ 514519 w 2070512"/>
                    <a:gd name="connsiteY1" fmla="*/ 730288 h 1997350"/>
                    <a:gd name="connsiteX2" fmla="*/ 629278 w 2070512"/>
                    <a:gd name="connsiteY2" fmla="*/ 602317 h 1997350"/>
                    <a:gd name="connsiteX3" fmla="*/ 869644 w 2070512"/>
                    <a:gd name="connsiteY3" fmla="*/ 209866 h 1997350"/>
                    <a:gd name="connsiteX4" fmla="*/ 1937818 w 2070512"/>
                    <a:gd name="connsiteY4" fmla="*/ 0 h 1997350"/>
                    <a:gd name="connsiteX5" fmla="*/ 2070512 w 2070512"/>
                    <a:gd name="connsiteY5" fmla="*/ 1118319 h 1997350"/>
                    <a:gd name="connsiteX6" fmla="*/ 1283829 w 2070512"/>
                    <a:gd name="connsiteY6" fmla="*/ 1895456 h 1997350"/>
                    <a:gd name="connsiteX7" fmla="*/ 99783 w 2070512"/>
                    <a:gd name="connsiteY7" fmla="*/ 1909176 h 1997350"/>
                    <a:gd name="connsiteX8" fmla="*/ 36185 w 2070512"/>
                    <a:gd name="connsiteY8" fmla="*/ 1484687 h 1997350"/>
                    <a:gd name="connsiteX9" fmla="*/ 291938 w 2070512"/>
                    <a:gd name="connsiteY9" fmla="*/ 1359363 h 1997350"/>
                    <a:gd name="connsiteX10" fmla="*/ 461498 w 2070512"/>
                    <a:gd name="connsiteY10" fmla="*/ 1126958 h 1997350"/>
                    <a:gd name="connsiteX0" fmla="*/ 424702 w 2070512"/>
                    <a:gd name="connsiteY0" fmla="*/ 1156324 h 1997350"/>
                    <a:gd name="connsiteX1" fmla="*/ 514519 w 2070512"/>
                    <a:gd name="connsiteY1" fmla="*/ 730288 h 1997350"/>
                    <a:gd name="connsiteX2" fmla="*/ 629278 w 2070512"/>
                    <a:gd name="connsiteY2" fmla="*/ 602317 h 1997350"/>
                    <a:gd name="connsiteX3" fmla="*/ 869644 w 2070512"/>
                    <a:gd name="connsiteY3" fmla="*/ 209866 h 1997350"/>
                    <a:gd name="connsiteX4" fmla="*/ 1937818 w 2070512"/>
                    <a:gd name="connsiteY4" fmla="*/ 0 h 1997350"/>
                    <a:gd name="connsiteX5" fmla="*/ 2070512 w 2070512"/>
                    <a:gd name="connsiteY5" fmla="*/ 1118319 h 1997350"/>
                    <a:gd name="connsiteX6" fmla="*/ 1283829 w 2070512"/>
                    <a:gd name="connsiteY6" fmla="*/ 1895456 h 1997350"/>
                    <a:gd name="connsiteX7" fmla="*/ 99783 w 2070512"/>
                    <a:gd name="connsiteY7" fmla="*/ 1909176 h 1997350"/>
                    <a:gd name="connsiteX8" fmla="*/ 36185 w 2070512"/>
                    <a:gd name="connsiteY8" fmla="*/ 1484687 h 1997350"/>
                    <a:gd name="connsiteX9" fmla="*/ 291938 w 2070512"/>
                    <a:gd name="connsiteY9" fmla="*/ 1359363 h 1997350"/>
                    <a:gd name="connsiteX10" fmla="*/ 424702 w 2070512"/>
                    <a:gd name="connsiteY10" fmla="*/ 1156324 h 1997350"/>
                    <a:gd name="connsiteX0" fmla="*/ 424702 w 2070512"/>
                    <a:gd name="connsiteY0" fmla="*/ 1156324 h 1997350"/>
                    <a:gd name="connsiteX1" fmla="*/ 514519 w 2070512"/>
                    <a:gd name="connsiteY1" fmla="*/ 730288 h 1997350"/>
                    <a:gd name="connsiteX2" fmla="*/ 629278 w 2070512"/>
                    <a:gd name="connsiteY2" fmla="*/ 602317 h 1997350"/>
                    <a:gd name="connsiteX3" fmla="*/ 869644 w 2070512"/>
                    <a:gd name="connsiteY3" fmla="*/ 209866 h 1997350"/>
                    <a:gd name="connsiteX4" fmla="*/ 1937818 w 2070512"/>
                    <a:gd name="connsiteY4" fmla="*/ 0 h 1997350"/>
                    <a:gd name="connsiteX5" fmla="*/ 2070512 w 2070512"/>
                    <a:gd name="connsiteY5" fmla="*/ 1118319 h 1997350"/>
                    <a:gd name="connsiteX6" fmla="*/ 1283829 w 2070512"/>
                    <a:gd name="connsiteY6" fmla="*/ 1895456 h 1997350"/>
                    <a:gd name="connsiteX7" fmla="*/ 99783 w 2070512"/>
                    <a:gd name="connsiteY7" fmla="*/ 1909176 h 1997350"/>
                    <a:gd name="connsiteX8" fmla="*/ 36185 w 2070512"/>
                    <a:gd name="connsiteY8" fmla="*/ 1484687 h 1997350"/>
                    <a:gd name="connsiteX9" fmla="*/ 291938 w 2070512"/>
                    <a:gd name="connsiteY9" fmla="*/ 1359363 h 1997350"/>
                    <a:gd name="connsiteX10" fmla="*/ 424702 w 2070512"/>
                    <a:gd name="connsiteY10" fmla="*/ 1156324 h 1997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0512" h="1997350">
                      <a:moveTo>
                        <a:pt x="424702" y="1156324"/>
                      </a:moveTo>
                      <a:cubicBezTo>
                        <a:pt x="606174" y="992388"/>
                        <a:pt x="626975" y="798553"/>
                        <a:pt x="514519" y="730288"/>
                      </a:cubicBezTo>
                      <a:cubicBezTo>
                        <a:pt x="579693" y="653626"/>
                        <a:pt x="581888" y="674976"/>
                        <a:pt x="629278" y="602317"/>
                      </a:cubicBezTo>
                      <a:cubicBezTo>
                        <a:pt x="747833" y="639145"/>
                        <a:pt x="936416" y="313380"/>
                        <a:pt x="869644" y="209866"/>
                      </a:cubicBezTo>
                      <a:lnTo>
                        <a:pt x="1937818" y="0"/>
                      </a:lnTo>
                      <a:lnTo>
                        <a:pt x="2070512" y="1118319"/>
                      </a:lnTo>
                      <a:lnTo>
                        <a:pt x="1283829" y="1895456"/>
                      </a:lnTo>
                      <a:cubicBezTo>
                        <a:pt x="1081826" y="2016250"/>
                        <a:pt x="285620" y="2040393"/>
                        <a:pt x="99783" y="1909176"/>
                      </a:cubicBezTo>
                      <a:cubicBezTo>
                        <a:pt x="-109263" y="1843853"/>
                        <a:pt x="82532" y="1624206"/>
                        <a:pt x="36185" y="1484687"/>
                      </a:cubicBezTo>
                      <a:cubicBezTo>
                        <a:pt x="233437" y="1563673"/>
                        <a:pt x="285278" y="1463222"/>
                        <a:pt x="291938" y="1359363"/>
                      </a:cubicBezTo>
                      <a:lnTo>
                        <a:pt x="424702" y="11563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663" name="Oval 5">
                <a:extLst>
                  <a:ext uri="{FF2B5EF4-FFF2-40B4-BE49-F238E27FC236}">
                    <a16:creationId xmlns:a16="http://schemas.microsoft.com/office/drawing/2014/main" id="{BF102A0B-3E55-4F7F-A410-55C2AADF8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0834" y="3650288"/>
                <a:ext cx="1100138" cy="1041400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3C1558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457200"/>
                <a:r>
                  <a:rPr lang="en-US" sz="1600" b="1" dirty="0">
                    <a:solidFill>
                      <a:srgbClr val="1C2E73"/>
                    </a:solidFill>
                  </a:rPr>
                  <a:t>Mature </a:t>
                </a:r>
              </a:p>
              <a:p>
                <a:pPr algn="ctr" defTabSz="457200"/>
                <a:r>
                  <a:rPr lang="en-US" sz="1600" b="1" dirty="0">
                    <a:solidFill>
                      <a:srgbClr val="1C2E73"/>
                    </a:solidFill>
                  </a:rPr>
                  <a:t>APC</a:t>
                </a:r>
              </a:p>
            </p:txBody>
          </p:sp>
          <p:sp>
            <p:nvSpPr>
              <p:cNvPr id="664" name="Rectangle 90">
                <a:extLst>
                  <a:ext uri="{FF2B5EF4-FFF2-40B4-BE49-F238E27FC236}">
                    <a16:creationId xmlns:a16="http://schemas.microsoft.com/office/drawing/2014/main" id="{07589EB0-36C1-4B31-B1BE-05B1241732B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684126" y="3708152"/>
                <a:ext cx="1602309" cy="627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3025" tIns="36512" rIns="73025" bIns="36512">
                <a:spAutoFit/>
              </a:bodyPr>
              <a:lstStyle/>
              <a:p>
                <a:pPr algn="ctr" defTabSz="585788">
                  <a:lnSpc>
                    <a:spcPct val="90000"/>
                  </a:lnSpc>
                </a:pPr>
                <a:r>
                  <a:rPr lang="en-US" sz="2000" dirty="0">
                    <a:solidFill>
                      <a:srgbClr val="009A46"/>
                    </a:solidFill>
                  </a:rPr>
                  <a:t>HLA-peptide complex</a:t>
                </a:r>
              </a:p>
            </p:txBody>
          </p:sp>
          <p:pic>
            <p:nvPicPr>
              <p:cNvPr id="665" name="Content Placeholder 3" descr="epitopeprocessandpresent.png">
                <a:extLst>
                  <a:ext uri="{FF2B5EF4-FFF2-40B4-BE49-F238E27FC236}">
                    <a16:creationId xmlns:a16="http://schemas.microsoft.com/office/drawing/2014/main" id="{E1C7C161-65ED-44DB-A339-C0C90AAA54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006377">
                <a:off x="5280486" y="3387840"/>
                <a:ext cx="1014098" cy="111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6" name="Picture 54" descr="9mer">
                <a:extLst>
                  <a:ext uri="{FF2B5EF4-FFF2-40B4-BE49-F238E27FC236}">
                    <a16:creationId xmlns:a16="http://schemas.microsoft.com/office/drawing/2014/main" id="{EEF59025-C4D1-4EEA-85A1-42C4211ACF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006377">
                <a:off x="5493703" y="3722948"/>
                <a:ext cx="752357" cy="220789"/>
              </a:xfrm>
              <a:prstGeom prst="rect">
                <a:avLst/>
              </a:prstGeom>
              <a:noFill/>
              <a:ln>
                <a:noFill/>
              </a:ln>
              <a:effectLst>
                <a:glow rad="12700">
                  <a:srgbClr val="EA5CFF">
                    <a:alpha val="1000"/>
                  </a:srgbClr>
                </a:glow>
                <a:softEdge rad="127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7" name="Picture 54" descr="9mer">
                <a:extLst>
                  <a:ext uri="{FF2B5EF4-FFF2-40B4-BE49-F238E27FC236}">
                    <a16:creationId xmlns:a16="http://schemas.microsoft.com/office/drawing/2014/main" id="{68EF1658-CD69-4838-8B26-E8FC9D5438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576416">
                <a:off x="7190338" y="2795755"/>
                <a:ext cx="986300" cy="292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68" name="Group 25">
                <a:extLst>
                  <a:ext uri="{FF2B5EF4-FFF2-40B4-BE49-F238E27FC236}">
                    <a16:creationId xmlns:a16="http://schemas.microsoft.com/office/drawing/2014/main" id="{2BA0227C-7D39-48BA-9C15-1AE7E87DF5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60240" y="2608015"/>
                <a:ext cx="1549623" cy="1103894"/>
                <a:chOff x="2734007" y="3453364"/>
                <a:chExt cx="1551178" cy="1102868"/>
              </a:xfrm>
            </p:grpSpPr>
            <p:sp>
              <p:nvSpPr>
                <p:cNvPr id="674" name="Line 89">
                  <a:extLst>
                    <a:ext uri="{FF2B5EF4-FFF2-40B4-BE49-F238E27FC236}">
                      <a16:creationId xmlns:a16="http://schemas.microsoft.com/office/drawing/2014/main" id="{28C94C17-7B52-4099-A19E-FF0F9A264B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9005" y="4333895"/>
                  <a:ext cx="216180" cy="222337"/>
                </a:xfrm>
                <a:prstGeom prst="line">
                  <a:avLst/>
                </a:prstGeom>
                <a:noFill/>
                <a:ln w="38100">
                  <a:solidFill>
                    <a:srgbClr val="009A4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" name="Oval 88">
                  <a:extLst>
                    <a:ext uri="{FF2B5EF4-FFF2-40B4-BE49-F238E27FC236}">
                      <a16:creationId xmlns:a16="http://schemas.microsoft.com/office/drawing/2014/main" id="{F8C32132-FEE1-4BB7-B9B9-6426F1DE58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885810">
                  <a:off x="3181495" y="3005876"/>
                  <a:ext cx="650361" cy="1545337"/>
                </a:xfrm>
                <a:prstGeom prst="ellipse">
                  <a:avLst/>
                </a:prstGeom>
                <a:noFill/>
                <a:ln w="38100">
                  <a:solidFill>
                    <a:srgbClr val="009A4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457200"/>
                  <a:endParaRPr 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69" name="Line 89">
                <a:extLst>
                  <a:ext uri="{FF2B5EF4-FFF2-40B4-BE49-F238E27FC236}">
                    <a16:creationId xmlns:a16="http://schemas.microsoft.com/office/drawing/2014/main" id="{9AF0FDAB-7FDB-44E6-81DF-663443E30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68834" y="3955088"/>
                <a:ext cx="381000" cy="685800"/>
              </a:xfrm>
              <a:prstGeom prst="line">
                <a:avLst/>
              </a:prstGeom>
              <a:noFill/>
              <a:ln w="38100">
                <a:solidFill>
                  <a:srgbClr val="CCFCF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" name="Rectangle 87">
                <a:extLst>
                  <a:ext uri="{FF2B5EF4-FFF2-40B4-BE49-F238E27FC236}">
                    <a16:creationId xmlns:a16="http://schemas.microsoft.com/office/drawing/2014/main" id="{90EEF584-BCE4-4CED-BDBB-42750635C4E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735434" y="4640888"/>
                <a:ext cx="971550" cy="300037"/>
              </a:xfrm>
              <a:prstGeom prst="rect">
                <a:avLst/>
              </a:prstGeom>
              <a:solidFill>
                <a:srgbClr val="C2FBFB">
                  <a:alpha val="8313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025" tIns="36512" rIns="73025" bIns="36512">
                <a:spAutoFit/>
              </a:bodyPr>
              <a:lstStyle/>
              <a:p>
                <a:pPr algn="ctr" defTabSz="585788">
                  <a:lnSpc>
                    <a:spcPct val="90000"/>
                  </a:lnSpc>
                </a:pPr>
                <a:r>
                  <a:rPr lang="en-US" sz="1600" dirty="0">
                    <a:solidFill>
                      <a:srgbClr val="000000"/>
                    </a:solidFill>
                  </a:rPr>
                  <a:t>Epitope</a:t>
                </a:r>
              </a:p>
            </p:txBody>
          </p:sp>
          <p:pic>
            <p:nvPicPr>
              <p:cNvPr id="671" name="Content Placeholder 3" descr="epitopeprocessandpresent.png">
                <a:extLst>
                  <a:ext uri="{FF2B5EF4-FFF2-40B4-BE49-F238E27FC236}">
                    <a16:creationId xmlns:a16="http://schemas.microsoft.com/office/drawing/2014/main" id="{B992D3D2-E2BD-43B9-A751-88BD5ADE84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9034" y="3726488"/>
                <a:ext cx="1495425" cy="1487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2" name="Circular Arrow 30">
                <a:extLst>
                  <a:ext uri="{FF2B5EF4-FFF2-40B4-BE49-F238E27FC236}">
                    <a16:creationId xmlns:a16="http://schemas.microsoft.com/office/drawing/2014/main" id="{07026EE9-E2D2-4771-8046-F5E2C4B66275}"/>
                  </a:ext>
                </a:extLst>
              </p:cNvPr>
              <p:cNvSpPr>
                <a:spLocks/>
              </p:cNvSpPr>
              <p:nvPr/>
            </p:nvSpPr>
            <p:spPr bwMode="auto">
              <a:xfrm rot="-1855800">
                <a:off x="4197272" y="3624888"/>
                <a:ext cx="1257300" cy="625475"/>
              </a:xfrm>
              <a:custGeom>
                <a:avLst/>
                <a:gdLst>
                  <a:gd name="T0" fmla="*/ 17621 w 1257960"/>
                  <a:gd name="T1" fmla="*/ 53796 h 625595"/>
                  <a:gd name="T2" fmla="*/ 934376 w 1257960"/>
                  <a:gd name="T3" fmla="*/ 169738 h 625595"/>
                  <a:gd name="T4" fmla="*/ 998636 w 1257960"/>
                  <a:gd name="T5" fmla="*/ 62648 h 625595"/>
                  <a:gd name="T6" fmla="*/ 1255981 w 1257960"/>
                  <a:gd name="T7" fmla="*/ 625235 h 625595"/>
                  <a:gd name="T8" fmla="*/ 631963 w 1257960"/>
                  <a:gd name="T9" fmla="*/ 468563 h 625595"/>
                  <a:gd name="T10" fmla="*/ 748749 w 1257960"/>
                  <a:gd name="T11" fmla="*/ 382029 h 625595"/>
                  <a:gd name="T12" fmla="*/ 0 w 1257960"/>
                  <a:gd name="T13" fmla="*/ 146888 h 625595"/>
                  <a:gd name="T14" fmla="*/ 17621 w 1257960"/>
                  <a:gd name="T15" fmla="*/ 53796 h 6255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57960" h="625595">
                    <a:moveTo>
                      <a:pt x="17648" y="53826"/>
                    </a:moveTo>
                    <a:cubicBezTo>
                      <a:pt x="345834" y="522"/>
                      <a:pt x="618788" y="-73552"/>
                      <a:pt x="935848" y="169837"/>
                    </a:cubicBezTo>
                    <a:lnTo>
                      <a:pt x="1000209" y="62684"/>
                    </a:lnTo>
                    <a:lnTo>
                      <a:pt x="1257960" y="625595"/>
                    </a:lnTo>
                    <a:lnTo>
                      <a:pt x="632959" y="468833"/>
                    </a:lnTo>
                    <a:lnTo>
                      <a:pt x="749928" y="382248"/>
                    </a:lnTo>
                    <a:cubicBezTo>
                      <a:pt x="593667" y="277729"/>
                      <a:pt x="195590" y="117750"/>
                      <a:pt x="0" y="146972"/>
                    </a:cubicBezTo>
                    <a:cubicBezTo>
                      <a:pt x="952" y="100959"/>
                      <a:pt x="16696" y="99839"/>
                      <a:pt x="17648" y="5382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3000"/>
                    </a:srgbClr>
                  </a:gs>
                  <a:gs pos="100000">
                    <a:srgbClr val="3366FF"/>
                  </a:gs>
                </a:gsLst>
                <a:lin ang="252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45719" tIns="45719" rIns="45719" bIns="45719" anchor="ctr"/>
              <a:lstStyle/>
              <a:p>
                <a:endParaRPr lang="en-US"/>
              </a:p>
            </p:txBody>
          </p:sp>
          <p:sp>
            <p:nvSpPr>
              <p:cNvPr id="673" name="Rectangle 87">
                <a:extLst>
                  <a:ext uri="{FF2B5EF4-FFF2-40B4-BE49-F238E27FC236}">
                    <a16:creationId xmlns:a16="http://schemas.microsoft.com/office/drawing/2014/main" id="{87071EB3-4F5E-4396-AD4D-ADE9F579699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258766" y="3330858"/>
                <a:ext cx="817563" cy="412043"/>
              </a:xfrm>
              <a:prstGeom prst="rect">
                <a:avLst/>
              </a:prstGeom>
              <a:solidFill>
                <a:srgbClr val="C2FBFB">
                  <a:alpha val="8313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025" tIns="36512" rIns="73025" bIns="36512">
                <a:spAutoFit/>
              </a:bodyPr>
              <a:lstStyle/>
              <a:p>
                <a:pPr algn="ctr" defTabSz="585788">
                  <a:lnSpc>
                    <a:spcPct val="90000"/>
                  </a:lnSpc>
                </a:pPr>
                <a:r>
                  <a:rPr lang="en-US" sz="1600" dirty="0">
                    <a:solidFill>
                      <a:srgbClr val="000000"/>
                    </a:solidFill>
                  </a:rPr>
                  <a:t>Peptide Drug</a:t>
                </a:r>
              </a:p>
            </p:txBody>
          </p:sp>
        </p:grpSp>
        <p:sp>
          <p:nvSpPr>
            <p:cNvPr id="504" name="TextBox 503">
              <a:extLst>
                <a:ext uri="{FF2B5EF4-FFF2-40B4-BE49-F238E27FC236}">
                  <a16:creationId xmlns:a16="http://schemas.microsoft.com/office/drawing/2014/main" id="{17B1D836-58D6-4532-B6EE-3A63421E0D4F}"/>
                </a:ext>
              </a:extLst>
            </p:cNvPr>
            <p:cNvSpPr txBox="1"/>
            <p:nvPr/>
          </p:nvSpPr>
          <p:spPr>
            <a:xfrm>
              <a:off x="8826595" y="23513089"/>
              <a:ext cx="7318824" cy="34351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  <a:buFont typeface="Arial" charset="0"/>
                <a:buChar char="•"/>
              </a:pPr>
              <a:r>
                <a:rPr lang="en-US" sz="2000" dirty="0">
                  <a:cs typeface="Arial" charset="0"/>
                </a:rPr>
                <a:t> 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EpiVax uses EpiMatrix to predict T cell epitopes</a:t>
              </a:r>
            </a:p>
            <a:p>
              <a:pPr lvl="1">
                <a:spcBef>
                  <a:spcPct val="20000"/>
                </a:spcBef>
                <a:buFont typeface="Arial" charset="0"/>
                <a:buChar char="–"/>
              </a:pP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EpiVax predicts both class I and class II HLA binding</a:t>
              </a:r>
            </a:p>
            <a:p>
              <a:pPr lvl="1">
                <a:spcBef>
                  <a:spcPct val="20000"/>
                </a:spcBef>
                <a:buFont typeface="Arial" charset="0"/>
                <a:buChar char="–"/>
              </a:pP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HLA binding is a prerequisite for immunogenicity</a:t>
              </a:r>
            </a:p>
            <a:p>
              <a:pPr lvl="1">
                <a:spcBef>
                  <a:spcPct val="20000"/>
                </a:spcBef>
                <a:buFont typeface="Arial" charset="0"/>
                <a:buChar char="–"/>
              </a:pP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Full suite of HLA-based predictions are available</a:t>
              </a:r>
            </a:p>
          </p:txBody>
        </p:sp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1CCE6E6E-77EC-4AAB-8063-6F41FB6029E7}"/>
                </a:ext>
              </a:extLst>
            </p:cNvPr>
            <p:cNvGrpSpPr/>
            <p:nvPr/>
          </p:nvGrpSpPr>
          <p:grpSpPr>
            <a:xfrm>
              <a:off x="832406" y="27799746"/>
              <a:ext cx="6105337" cy="5094438"/>
              <a:chOff x="274820" y="1586577"/>
              <a:chExt cx="4726877" cy="3963260"/>
            </a:xfrm>
          </p:grpSpPr>
          <p:grpSp>
            <p:nvGrpSpPr>
              <p:cNvPr id="642" name="Group 641">
                <a:extLst>
                  <a:ext uri="{FF2B5EF4-FFF2-40B4-BE49-F238E27FC236}">
                    <a16:creationId xmlns:a16="http://schemas.microsoft.com/office/drawing/2014/main" id="{C67A116A-40D5-4504-887A-93E0EDF69F2B}"/>
                  </a:ext>
                </a:extLst>
              </p:cNvPr>
              <p:cNvGrpSpPr/>
              <p:nvPr/>
            </p:nvGrpSpPr>
            <p:grpSpPr>
              <a:xfrm>
                <a:off x="274820" y="1586577"/>
                <a:ext cx="4726877" cy="3963260"/>
                <a:chOff x="5185990" y="1975687"/>
                <a:chExt cx="4726877" cy="3963260"/>
              </a:xfrm>
            </p:grpSpPr>
            <p:grpSp>
              <p:nvGrpSpPr>
                <p:cNvPr id="643" name="Group 642">
                  <a:extLst>
                    <a:ext uri="{FF2B5EF4-FFF2-40B4-BE49-F238E27FC236}">
                      <a16:creationId xmlns:a16="http://schemas.microsoft.com/office/drawing/2014/main" id="{6F1FAB2B-436F-4D84-81D8-2721B4E90ABB}"/>
                    </a:ext>
                  </a:extLst>
                </p:cNvPr>
                <p:cNvGrpSpPr/>
                <p:nvPr/>
              </p:nvGrpSpPr>
              <p:grpSpPr>
                <a:xfrm>
                  <a:off x="5185990" y="1975687"/>
                  <a:ext cx="4726877" cy="3963260"/>
                  <a:chOff x="5063237" y="1183394"/>
                  <a:chExt cx="4726877" cy="3963260"/>
                </a:xfrm>
              </p:grpSpPr>
              <p:grpSp>
                <p:nvGrpSpPr>
                  <p:cNvPr id="645" name="Group 644">
                    <a:extLst>
                      <a:ext uri="{FF2B5EF4-FFF2-40B4-BE49-F238E27FC236}">
                        <a16:creationId xmlns:a16="http://schemas.microsoft.com/office/drawing/2014/main" id="{3EC781CF-BA79-40A4-9D7E-74EDF5DBC0B7}"/>
                      </a:ext>
                    </a:extLst>
                  </p:cNvPr>
                  <p:cNvGrpSpPr/>
                  <p:nvPr/>
                </p:nvGrpSpPr>
                <p:grpSpPr>
                  <a:xfrm>
                    <a:off x="5063237" y="1183394"/>
                    <a:ext cx="4726877" cy="3914928"/>
                    <a:chOff x="3681750" y="3557222"/>
                    <a:chExt cx="4726877" cy="3914928"/>
                  </a:xfrm>
                </p:grpSpPr>
                <p:grpSp>
                  <p:nvGrpSpPr>
                    <p:cNvPr id="648" name="Group 647">
                      <a:extLst>
                        <a:ext uri="{FF2B5EF4-FFF2-40B4-BE49-F238E27FC236}">
                          <a16:creationId xmlns:a16="http://schemas.microsoft.com/office/drawing/2014/main" id="{14F9E53F-DDE0-4474-BE43-B7E9152CEA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681750" y="3557222"/>
                      <a:ext cx="4726877" cy="3914928"/>
                      <a:chOff x="143491" y="1540539"/>
                      <a:chExt cx="4726877" cy="3914928"/>
                    </a:xfrm>
                  </p:grpSpPr>
                  <p:sp>
                    <p:nvSpPr>
                      <p:cNvPr id="654" name="Oval 653">
                        <a:extLst>
                          <a:ext uri="{FF2B5EF4-FFF2-40B4-BE49-F238E27FC236}">
                            <a16:creationId xmlns:a16="http://schemas.microsoft.com/office/drawing/2014/main" id="{3BE516A9-8816-4EE8-A081-BE7735B58B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6649" y="1961462"/>
                        <a:ext cx="2077951" cy="696912"/>
                      </a:xfrm>
                      <a:prstGeom prst="ellipse">
                        <a:avLst/>
                      </a:prstGeom>
                      <a:solidFill>
                        <a:srgbClr val="8064A2">
                          <a:lumMod val="40000"/>
                          <a:lumOff val="60000"/>
                        </a:srgbClr>
                      </a:solidFill>
                      <a:ln w="1905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  <a:ea typeface="+mn-ea"/>
                        </a:endParaRPr>
                      </a:p>
                    </p:txBody>
                  </p:sp>
                  <p:sp>
                    <p:nvSpPr>
                      <p:cNvPr id="655" name="Oval 654">
                        <a:extLst>
                          <a:ext uri="{FF2B5EF4-FFF2-40B4-BE49-F238E27FC236}">
                            <a16:creationId xmlns:a16="http://schemas.microsoft.com/office/drawing/2014/main" id="{F16123D3-4A32-43C5-B9DA-96511B6945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84303" y="1540539"/>
                        <a:ext cx="1567726" cy="1159533"/>
                      </a:xfrm>
                      <a:prstGeom prst="ellipse">
                        <a:avLst/>
                      </a:prstGeom>
                      <a:solidFill>
                        <a:srgbClr val="F79646">
                          <a:lumMod val="40000"/>
                          <a:lumOff val="60000"/>
                        </a:srgbClr>
                      </a:solidFill>
                      <a:ln w="1905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  <a:ea typeface="+mn-ea"/>
                        </a:endParaRPr>
                      </a:p>
                    </p:txBody>
                  </p:sp>
                  <p:sp>
                    <p:nvSpPr>
                      <p:cNvPr id="656" name="Oval 655">
                        <a:extLst>
                          <a:ext uri="{FF2B5EF4-FFF2-40B4-BE49-F238E27FC236}">
                            <a16:creationId xmlns:a16="http://schemas.microsoft.com/office/drawing/2014/main" id="{717034AF-C00C-4617-B165-4922CE0B3E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57601" y="1820383"/>
                        <a:ext cx="1212767" cy="756671"/>
                      </a:xfrm>
                      <a:prstGeom prst="ellipse">
                        <a:avLst/>
                      </a:prstGeom>
                      <a:solidFill>
                        <a:srgbClr val="AEDDD6"/>
                      </a:solidFill>
                      <a:ln w="1905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  <a:ea typeface="+mn-ea"/>
                        </a:endParaRPr>
                      </a:p>
                    </p:txBody>
                  </p:sp>
                  <p:sp>
                    <p:nvSpPr>
                      <p:cNvPr id="657" name="Oval 656">
                        <a:extLst>
                          <a:ext uri="{FF2B5EF4-FFF2-40B4-BE49-F238E27FC236}">
                            <a16:creationId xmlns:a16="http://schemas.microsoft.com/office/drawing/2014/main" id="{9536DAAF-E193-4159-86B6-034B94EF81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76914" y="2665546"/>
                        <a:ext cx="1923686" cy="722376"/>
                      </a:xfrm>
                      <a:prstGeom prst="ellipse">
                        <a:avLst/>
                      </a:prstGeom>
                      <a:solidFill>
                        <a:srgbClr val="FBC8B8"/>
                      </a:solidFill>
                      <a:ln w="1905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  <a:ea typeface="+mn-ea"/>
                        </a:endParaRPr>
                      </a:p>
                    </p:txBody>
                  </p:sp>
                  <p:sp>
                    <p:nvSpPr>
                      <p:cNvPr id="658" name="Oval 657">
                        <a:extLst>
                          <a:ext uri="{FF2B5EF4-FFF2-40B4-BE49-F238E27FC236}">
                            <a16:creationId xmlns:a16="http://schemas.microsoft.com/office/drawing/2014/main" id="{21C79B2C-ACC9-4948-851C-70F79751D2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71005" y="5276487"/>
                        <a:ext cx="1378536" cy="178980"/>
                      </a:xfrm>
                      <a:prstGeom prst="ellipse">
                        <a:avLst/>
                      </a:prstGeom>
                      <a:solidFill>
                        <a:srgbClr val="89C649"/>
                      </a:solidFill>
                      <a:ln w="1905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  <a:ea typeface="+mn-ea"/>
                        </a:endParaRPr>
                      </a:p>
                    </p:txBody>
                  </p:sp>
                  <p:sp>
                    <p:nvSpPr>
                      <p:cNvPr id="659" name="Oval 658">
                        <a:extLst>
                          <a:ext uri="{FF2B5EF4-FFF2-40B4-BE49-F238E27FC236}">
                            <a16:creationId xmlns:a16="http://schemas.microsoft.com/office/drawing/2014/main" id="{DD2E31BD-3F74-4A0E-BE8B-BA07B9376A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3491" y="3401165"/>
                        <a:ext cx="2355292" cy="901973"/>
                      </a:xfrm>
                      <a:prstGeom prst="ellipse">
                        <a:avLst/>
                      </a:prstGeom>
                      <a:solidFill>
                        <a:srgbClr val="C8DED2"/>
                      </a:solidFill>
                      <a:ln w="1905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  <a:ea typeface="+mn-ea"/>
                        </a:endParaRPr>
                      </a:p>
                    </p:txBody>
                  </p:sp>
                  <p:sp>
                    <p:nvSpPr>
                      <p:cNvPr id="660" name="Oval 659">
                        <a:extLst>
                          <a:ext uri="{FF2B5EF4-FFF2-40B4-BE49-F238E27FC236}">
                            <a16:creationId xmlns:a16="http://schemas.microsoft.com/office/drawing/2014/main" id="{137E3B0C-08AE-4EA8-AA5B-C6FF0D43DB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2408" y="4265360"/>
                        <a:ext cx="1344192" cy="502809"/>
                      </a:xfrm>
                      <a:prstGeom prst="ellipse">
                        <a:avLst/>
                      </a:prstGeom>
                      <a:solidFill>
                        <a:srgbClr val="F6DEEB"/>
                      </a:solidFill>
                      <a:ln w="1905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  <a:ea typeface="+mn-ea"/>
                        </a:endParaRPr>
                      </a:p>
                    </p:txBody>
                  </p:sp>
                  <p:sp>
                    <p:nvSpPr>
                      <p:cNvPr id="661" name="Oval 660">
                        <a:extLst>
                          <a:ext uri="{FF2B5EF4-FFF2-40B4-BE49-F238E27FC236}">
                            <a16:creationId xmlns:a16="http://schemas.microsoft.com/office/drawing/2014/main" id="{8FFAF92F-B56B-4151-988B-E450FAC291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90962" y="4319573"/>
                        <a:ext cx="759516" cy="712289"/>
                      </a:xfrm>
                      <a:prstGeom prst="ellipse">
                        <a:avLst/>
                      </a:prstGeom>
                      <a:solidFill>
                        <a:srgbClr val="A4C9EB"/>
                      </a:solidFill>
                      <a:ln w="1905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algn="ctr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 kern="0">
                          <a:solidFill>
                            <a:prstClr val="white"/>
                          </a:solidFill>
                          <a:latin typeface="Calibri"/>
                          <a:ea typeface="+mn-ea"/>
                        </a:endParaRPr>
                      </a:p>
                    </p:txBody>
                  </p:sp>
                </p:grpSp>
                <p:sp>
                  <p:nvSpPr>
                    <p:cNvPr id="649" name="TextBox 648">
                      <a:extLst>
                        <a:ext uri="{FF2B5EF4-FFF2-40B4-BE49-F238E27FC236}">
                          <a16:creationId xmlns:a16="http://schemas.microsoft.com/office/drawing/2014/main" id="{9C80CED0-304E-411A-9F21-DF567566BA7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82610" y="4203770"/>
                      <a:ext cx="49084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200" b="1" kern="0" dirty="0">
                          <a:solidFill>
                            <a:prstClr val="black"/>
                          </a:solidFill>
                          <a:ea typeface="+mn-ea"/>
                          <a:cs typeface="Arial" panose="020B0604020202020204" pitchFamily="34" charset="0"/>
                        </a:rPr>
                        <a:t>DR3</a:t>
                      </a:r>
                    </a:p>
                  </p:txBody>
                </p:sp>
                <p:sp>
                  <p:nvSpPr>
                    <p:cNvPr id="650" name="TextBox 649">
                      <a:extLst>
                        <a:ext uri="{FF2B5EF4-FFF2-40B4-BE49-F238E27FC236}">
                          <a16:creationId xmlns:a16="http://schemas.microsoft.com/office/drawing/2014/main" id="{007761A9-82AE-4536-9D2F-52FA41DF9A1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56005" y="3763403"/>
                      <a:ext cx="57579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200" b="1" kern="0" dirty="0">
                          <a:solidFill>
                            <a:prstClr val="black"/>
                          </a:solidFill>
                          <a:ea typeface="+mn-ea"/>
                          <a:cs typeface="Arial" panose="020B0604020202020204" pitchFamily="34" charset="0"/>
                        </a:rPr>
                        <a:t>DR11</a:t>
                      </a:r>
                    </a:p>
                  </p:txBody>
                </p:sp>
                <p:sp>
                  <p:nvSpPr>
                    <p:cNvPr id="651" name="TextBox 650">
                      <a:extLst>
                        <a:ext uri="{FF2B5EF4-FFF2-40B4-BE49-F238E27FC236}">
                          <a16:creationId xmlns:a16="http://schemas.microsoft.com/office/drawing/2014/main" id="{9446EB78-5B72-4CFC-AA1E-3346680B32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11916" y="4060089"/>
                      <a:ext cx="49084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200" b="1" kern="0" dirty="0">
                          <a:solidFill>
                            <a:prstClr val="black"/>
                          </a:solidFill>
                          <a:ea typeface="+mn-ea"/>
                          <a:cs typeface="Arial" panose="020B0604020202020204" pitchFamily="34" charset="0"/>
                        </a:rPr>
                        <a:t>DR8</a:t>
                      </a:r>
                    </a:p>
                  </p:txBody>
                </p:sp>
                <p:sp>
                  <p:nvSpPr>
                    <p:cNvPr id="652" name="TextBox 651">
                      <a:extLst>
                        <a:ext uri="{FF2B5EF4-FFF2-40B4-BE49-F238E27FC236}">
                          <a16:creationId xmlns:a16="http://schemas.microsoft.com/office/drawing/2014/main" id="{754FF1FF-23FE-4668-BC93-338D28EFA3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238348" y="4925141"/>
                      <a:ext cx="57579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200" b="1" kern="0" dirty="0">
                          <a:solidFill>
                            <a:prstClr val="black"/>
                          </a:solidFill>
                          <a:ea typeface="+mn-ea"/>
                          <a:cs typeface="Arial" panose="020B0604020202020204" pitchFamily="34" charset="0"/>
                        </a:rPr>
                        <a:t>DR13</a:t>
                      </a:r>
                    </a:p>
                  </p:txBody>
                </p:sp>
                <p:sp>
                  <p:nvSpPr>
                    <p:cNvPr id="653" name="TextBox 652">
                      <a:extLst>
                        <a:ext uri="{FF2B5EF4-FFF2-40B4-BE49-F238E27FC236}">
                          <a16:creationId xmlns:a16="http://schemas.microsoft.com/office/drawing/2014/main" id="{9A37C305-6E27-48D3-B063-51EE673475D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80525" y="5659979"/>
                      <a:ext cx="49084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200" b="1" kern="0" dirty="0">
                          <a:solidFill>
                            <a:prstClr val="black"/>
                          </a:solidFill>
                          <a:ea typeface="+mn-ea"/>
                          <a:cs typeface="Arial" panose="020B0604020202020204" pitchFamily="34" charset="0"/>
                        </a:rPr>
                        <a:t>DR4</a:t>
                      </a:r>
                    </a:p>
                  </p:txBody>
                </p:sp>
              </p:grpSp>
              <p:sp>
                <p:nvSpPr>
                  <p:cNvPr id="646" name="TextBox 645">
                    <a:extLst>
                      <a:ext uri="{FF2B5EF4-FFF2-40B4-BE49-F238E27FC236}">
                        <a16:creationId xmlns:a16="http://schemas.microsoft.com/office/drawing/2014/main" id="{3BC3243D-FBE3-4545-8405-0708F32D7DCA}"/>
                      </a:ext>
                    </a:extLst>
                  </p:cNvPr>
                  <p:cNvSpPr txBox="1"/>
                  <p:nvPr/>
                </p:nvSpPr>
                <p:spPr>
                  <a:xfrm>
                    <a:off x="8456338" y="4869655"/>
                    <a:ext cx="49084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200" b="1" kern="0" dirty="0">
                        <a:solidFill>
                          <a:prstClr val="black"/>
                        </a:solidFill>
                        <a:ea typeface="+mn-ea"/>
                        <a:cs typeface="Arial" panose="020B0604020202020204" pitchFamily="34" charset="0"/>
                      </a:rPr>
                      <a:t>DR7</a:t>
                    </a:r>
                  </a:p>
                </p:txBody>
              </p:sp>
              <p:sp>
                <p:nvSpPr>
                  <p:cNvPr id="647" name="TextBox 646">
                    <a:extLst>
                      <a:ext uri="{FF2B5EF4-FFF2-40B4-BE49-F238E27FC236}">
                        <a16:creationId xmlns:a16="http://schemas.microsoft.com/office/drawing/2014/main" id="{486C16CF-99C5-4979-9B4C-80DB3DB79456}"/>
                      </a:ext>
                    </a:extLst>
                  </p:cNvPr>
                  <p:cNvSpPr txBox="1"/>
                  <p:nvPr/>
                </p:nvSpPr>
                <p:spPr>
                  <a:xfrm>
                    <a:off x="7448332" y="4392217"/>
                    <a:ext cx="49084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200" b="1" kern="0" dirty="0">
                        <a:solidFill>
                          <a:prstClr val="black"/>
                        </a:solidFill>
                        <a:ea typeface="+mn-ea"/>
                        <a:cs typeface="Arial" panose="020B0604020202020204" pitchFamily="34" charset="0"/>
                      </a:rPr>
                      <a:t>DR1</a:t>
                    </a:r>
                  </a:p>
                </p:txBody>
              </p:sp>
            </p:grpSp>
            <p:sp>
              <p:nvSpPr>
                <p:cNvPr id="644" name="TextBox 643">
                  <a:extLst>
                    <a:ext uri="{FF2B5EF4-FFF2-40B4-BE49-F238E27FC236}">
                      <a16:creationId xmlns:a16="http://schemas.microsoft.com/office/drawing/2014/main" id="{D6A77B96-AA13-438E-8787-ED2B942DED40}"/>
                    </a:ext>
                  </a:extLst>
                </p:cNvPr>
                <p:cNvSpPr txBox="1"/>
                <p:nvPr/>
              </p:nvSpPr>
              <p:spPr>
                <a:xfrm>
                  <a:off x="6485382" y="4826588"/>
                  <a:ext cx="57579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kern="0" dirty="0">
                      <a:solidFill>
                        <a:prstClr val="black"/>
                      </a:solidFill>
                      <a:ea typeface="+mn-ea"/>
                      <a:cs typeface="Arial" panose="020B0604020202020204" pitchFamily="34" charset="0"/>
                    </a:rPr>
                    <a:t>DR15</a:t>
                  </a:r>
                </a:p>
              </p:txBody>
            </p:sp>
          </p:grpSp>
          <p:grpSp>
            <p:nvGrpSpPr>
              <p:cNvPr id="594" name="Group 593">
                <a:extLst>
                  <a:ext uri="{FF2B5EF4-FFF2-40B4-BE49-F238E27FC236}">
                    <a16:creationId xmlns:a16="http://schemas.microsoft.com/office/drawing/2014/main" id="{B13CD82A-ED89-458C-92F1-541D255604B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20961" y="1855511"/>
                <a:ext cx="3364299" cy="3495014"/>
                <a:chOff x="2606675" y="638175"/>
                <a:chExt cx="4984750" cy="5178426"/>
              </a:xfrm>
            </p:grpSpPr>
            <p:cxnSp>
              <p:nvCxnSpPr>
                <p:cNvPr id="595" name="Straight Connector 594">
                  <a:extLst>
                    <a:ext uri="{FF2B5EF4-FFF2-40B4-BE49-F238E27FC236}">
                      <a16:creationId xmlns:a16="http://schemas.microsoft.com/office/drawing/2014/main" id="{C1DE6A3E-C619-4525-926E-0855C1352CD9}"/>
                    </a:ext>
                  </a:extLst>
                </p:cNvPr>
                <p:cNvCxnSpPr/>
                <p:nvPr/>
              </p:nvCxnSpPr>
              <p:spPr>
                <a:xfrm flipV="1">
                  <a:off x="2606675" y="3470275"/>
                  <a:ext cx="771525" cy="35560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96" name="Straight Connector 595">
                  <a:extLst>
                    <a:ext uri="{FF2B5EF4-FFF2-40B4-BE49-F238E27FC236}">
                      <a16:creationId xmlns:a16="http://schemas.microsoft.com/office/drawing/2014/main" id="{CF8E7EB1-5674-4EF1-AC11-28EDF1E6A7FA}"/>
                    </a:ext>
                  </a:extLst>
                </p:cNvPr>
                <p:cNvCxnSpPr/>
                <p:nvPr/>
              </p:nvCxnSpPr>
              <p:spPr>
                <a:xfrm flipV="1">
                  <a:off x="2613025" y="3705225"/>
                  <a:ext cx="263525" cy="14287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97" name="Straight Connector 596">
                  <a:extLst>
                    <a:ext uri="{FF2B5EF4-FFF2-40B4-BE49-F238E27FC236}">
                      <a16:creationId xmlns:a16="http://schemas.microsoft.com/office/drawing/2014/main" id="{225BCDC9-B803-4DEB-8521-4ED1C5D43DC7}"/>
                    </a:ext>
                  </a:extLst>
                </p:cNvPr>
                <p:cNvCxnSpPr/>
                <p:nvPr/>
              </p:nvCxnSpPr>
              <p:spPr>
                <a:xfrm flipV="1">
                  <a:off x="2955925" y="3468689"/>
                  <a:ext cx="422275" cy="14289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98" name="Straight Connector 597">
                  <a:extLst>
                    <a:ext uri="{FF2B5EF4-FFF2-40B4-BE49-F238E27FC236}">
                      <a16:creationId xmlns:a16="http://schemas.microsoft.com/office/drawing/2014/main" id="{0112CA6C-022B-42E0-885F-F4177436C286}"/>
                    </a:ext>
                  </a:extLst>
                </p:cNvPr>
                <p:cNvCxnSpPr/>
                <p:nvPr/>
              </p:nvCxnSpPr>
              <p:spPr>
                <a:xfrm flipV="1">
                  <a:off x="3378200" y="3317875"/>
                  <a:ext cx="571500" cy="15240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99" name="Straight Connector 598">
                  <a:extLst>
                    <a:ext uri="{FF2B5EF4-FFF2-40B4-BE49-F238E27FC236}">
                      <a16:creationId xmlns:a16="http://schemas.microsoft.com/office/drawing/2014/main" id="{CAF89CD1-592F-414C-A099-9656D56145CC}"/>
                    </a:ext>
                  </a:extLst>
                </p:cNvPr>
                <p:cNvCxnSpPr/>
                <p:nvPr/>
              </p:nvCxnSpPr>
              <p:spPr>
                <a:xfrm flipV="1">
                  <a:off x="3432175" y="3311525"/>
                  <a:ext cx="517525" cy="4397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00" name="Straight Connector 599">
                  <a:extLst>
                    <a:ext uri="{FF2B5EF4-FFF2-40B4-BE49-F238E27FC236}">
                      <a16:creationId xmlns:a16="http://schemas.microsoft.com/office/drawing/2014/main" id="{1913031A-291C-4C07-8988-C089EED21891}"/>
                    </a:ext>
                  </a:extLst>
                </p:cNvPr>
                <p:cNvCxnSpPr/>
                <p:nvPr/>
              </p:nvCxnSpPr>
              <p:spPr>
                <a:xfrm flipV="1">
                  <a:off x="3908425" y="3127550"/>
                  <a:ext cx="498150" cy="20267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01" name="Straight Connector 600">
                  <a:extLst>
                    <a:ext uri="{FF2B5EF4-FFF2-40B4-BE49-F238E27FC236}">
                      <a16:creationId xmlns:a16="http://schemas.microsoft.com/office/drawing/2014/main" id="{2E578B46-D8B6-4089-A6C1-988D5E157A31}"/>
                    </a:ext>
                  </a:extLst>
                </p:cNvPr>
                <p:cNvCxnSpPr/>
                <p:nvPr/>
              </p:nvCxnSpPr>
              <p:spPr>
                <a:xfrm flipV="1">
                  <a:off x="3924300" y="3130550"/>
                  <a:ext cx="482275" cy="59928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02" name="Straight Connector 601">
                  <a:extLst>
                    <a:ext uri="{FF2B5EF4-FFF2-40B4-BE49-F238E27FC236}">
                      <a16:creationId xmlns:a16="http://schemas.microsoft.com/office/drawing/2014/main" id="{1FA75FC3-DB4D-4E4F-8712-CD9C389AAB50}"/>
                    </a:ext>
                  </a:extLst>
                </p:cNvPr>
                <p:cNvCxnSpPr/>
                <p:nvPr/>
              </p:nvCxnSpPr>
              <p:spPr>
                <a:xfrm flipV="1">
                  <a:off x="4406575" y="2603503"/>
                  <a:ext cx="1079825" cy="524049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03" name="Straight Connector 602">
                  <a:extLst>
                    <a:ext uri="{FF2B5EF4-FFF2-40B4-BE49-F238E27FC236}">
                      <a16:creationId xmlns:a16="http://schemas.microsoft.com/office/drawing/2014/main" id="{0F58A0C9-F37E-461E-8FAD-7618A4F0D9B1}"/>
                    </a:ext>
                  </a:extLst>
                </p:cNvPr>
                <p:cNvCxnSpPr/>
                <p:nvPr/>
              </p:nvCxnSpPr>
              <p:spPr>
                <a:xfrm flipV="1">
                  <a:off x="4718050" y="4340225"/>
                  <a:ext cx="184150" cy="31750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04" name="Straight Connector 603">
                  <a:extLst>
                    <a:ext uri="{FF2B5EF4-FFF2-40B4-BE49-F238E27FC236}">
                      <a16:creationId xmlns:a16="http://schemas.microsoft.com/office/drawing/2014/main" id="{94BAA186-CDCB-40F3-ADB6-7F762FE10492}"/>
                    </a:ext>
                  </a:extLst>
                </p:cNvPr>
                <p:cNvCxnSpPr/>
                <p:nvPr/>
              </p:nvCxnSpPr>
              <p:spPr>
                <a:xfrm flipV="1">
                  <a:off x="4854575" y="4340225"/>
                  <a:ext cx="47625" cy="17462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05" name="Straight Connector 604">
                  <a:extLst>
                    <a:ext uri="{FF2B5EF4-FFF2-40B4-BE49-F238E27FC236}">
                      <a16:creationId xmlns:a16="http://schemas.microsoft.com/office/drawing/2014/main" id="{0543C520-715B-4EB7-ADD5-4035F8B5218F}"/>
                    </a:ext>
                  </a:extLst>
                </p:cNvPr>
                <p:cNvCxnSpPr/>
                <p:nvPr/>
              </p:nvCxnSpPr>
              <p:spPr>
                <a:xfrm flipV="1">
                  <a:off x="4902200" y="3076575"/>
                  <a:ext cx="565149" cy="126365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06" name="Straight Connector 605">
                  <a:extLst>
                    <a:ext uri="{FF2B5EF4-FFF2-40B4-BE49-F238E27FC236}">
                      <a16:creationId xmlns:a16="http://schemas.microsoft.com/office/drawing/2014/main" id="{B0692194-2CAD-4960-80A3-67AB893B6B78}"/>
                    </a:ext>
                  </a:extLst>
                </p:cNvPr>
                <p:cNvCxnSpPr/>
                <p:nvPr/>
              </p:nvCxnSpPr>
              <p:spPr>
                <a:xfrm flipV="1">
                  <a:off x="5467350" y="3848104"/>
                  <a:ext cx="95250" cy="66674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07" name="Straight Connector 606">
                  <a:extLst>
                    <a:ext uri="{FF2B5EF4-FFF2-40B4-BE49-F238E27FC236}">
                      <a16:creationId xmlns:a16="http://schemas.microsoft.com/office/drawing/2014/main" id="{5854C418-7A9A-40C7-B984-0EC04F0A82FA}"/>
                    </a:ext>
                  </a:extLst>
                </p:cNvPr>
                <p:cNvCxnSpPr/>
                <p:nvPr/>
              </p:nvCxnSpPr>
              <p:spPr>
                <a:xfrm flipV="1">
                  <a:off x="5454650" y="3825877"/>
                  <a:ext cx="107950" cy="124142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08" name="Straight Connector 607">
                  <a:extLst>
                    <a:ext uri="{FF2B5EF4-FFF2-40B4-BE49-F238E27FC236}">
                      <a16:creationId xmlns:a16="http://schemas.microsoft.com/office/drawing/2014/main" id="{97357574-3E47-4D7B-A944-91005817EBCF}"/>
                    </a:ext>
                  </a:extLst>
                </p:cNvPr>
                <p:cNvCxnSpPr/>
                <p:nvPr/>
              </p:nvCxnSpPr>
              <p:spPr>
                <a:xfrm flipH="1" flipV="1">
                  <a:off x="5711825" y="4340225"/>
                  <a:ext cx="596575" cy="147637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09" name="Straight Connector 608">
                  <a:extLst>
                    <a:ext uri="{FF2B5EF4-FFF2-40B4-BE49-F238E27FC236}">
                      <a16:creationId xmlns:a16="http://schemas.microsoft.com/office/drawing/2014/main" id="{2C51894D-3E3B-46A7-8B11-673533BA158E}"/>
                    </a:ext>
                  </a:extLst>
                </p:cNvPr>
                <p:cNvCxnSpPr/>
                <p:nvPr/>
              </p:nvCxnSpPr>
              <p:spPr>
                <a:xfrm flipH="1" flipV="1">
                  <a:off x="5562600" y="3825877"/>
                  <a:ext cx="149226" cy="51435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10" name="Straight Connector 609">
                  <a:extLst>
                    <a:ext uri="{FF2B5EF4-FFF2-40B4-BE49-F238E27FC236}">
                      <a16:creationId xmlns:a16="http://schemas.microsoft.com/office/drawing/2014/main" id="{C80DA92B-587C-4160-AF5E-E76E5D8F306C}"/>
                    </a:ext>
                  </a:extLst>
                </p:cNvPr>
                <p:cNvCxnSpPr/>
                <p:nvPr/>
              </p:nvCxnSpPr>
              <p:spPr>
                <a:xfrm flipH="1" flipV="1">
                  <a:off x="5461000" y="3076575"/>
                  <a:ext cx="107950" cy="771529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11" name="Straight Connector 610">
                  <a:extLst>
                    <a:ext uri="{FF2B5EF4-FFF2-40B4-BE49-F238E27FC236}">
                      <a16:creationId xmlns:a16="http://schemas.microsoft.com/office/drawing/2014/main" id="{FFA053E8-5AAB-4E1C-857A-E03AA4A253F7}"/>
                    </a:ext>
                  </a:extLst>
                </p:cNvPr>
                <p:cNvCxnSpPr/>
                <p:nvPr/>
              </p:nvCxnSpPr>
              <p:spPr>
                <a:xfrm flipV="1">
                  <a:off x="5461000" y="2600505"/>
                  <a:ext cx="28575" cy="47607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12" name="Straight Connector 611">
                  <a:extLst>
                    <a:ext uri="{FF2B5EF4-FFF2-40B4-BE49-F238E27FC236}">
                      <a16:creationId xmlns:a16="http://schemas.microsoft.com/office/drawing/2014/main" id="{594377E1-7CE5-4D4C-A93E-32D405F48B62}"/>
                    </a:ext>
                  </a:extLst>
                </p:cNvPr>
                <p:cNvCxnSpPr/>
                <p:nvPr/>
              </p:nvCxnSpPr>
              <p:spPr>
                <a:xfrm flipV="1">
                  <a:off x="5486400" y="2448014"/>
                  <a:ext cx="88900" cy="155489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13" name="Straight Connector 612">
                  <a:extLst>
                    <a:ext uri="{FF2B5EF4-FFF2-40B4-BE49-F238E27FC236}">
                      <a16:creationId xmlns:a16="http://schemas.microsoft.com/office/drawing/2014/main" id="{762CF937-5DB1-4F5D-87F3-2EB6A325DD68}"/>
                    </a:ext>
                  </a:extLst>
                </p:cNvPr>
                <p:cNvCxnSpPr/>
                <p:nvPr/>
              </p:nvCxnSpPr>
              <p:spPr>
                <a:xfrm>
                  <a:off x="4340225" y="1632827"/>
                  <a:ext cx="1257300" cy="81068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14" name="Straight Connector 613">
                  <a:extLst>
                    <a:ext uri="{FF2B5EF4-FFF2-40B4-BE49-F238E27FC236}">
                      <a16:creationId xmlns:a16="http://schemas.microsoft.com/office/drawing/2014/main" id="{531C91A7-EB47-4269-B609-36DC00B1CDD9}"/>
                    </a:ext>
                  </a:extLst>
                </p:cNvPr>
                <p:cNvCxnSpPr/>
                <p:nvPr/>
              </p:nvCxnSpPr>
              <p:spPr>
                <a:xfrm>
                  <a:off x="3819525" y="1047479"/>
                  <a:ext cx="241300" cy="33382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15" name="Straight Connector 614">
                  <a:extLst>
                    <a:ext uri="{FF2B5EF4-FFF2-40B4-BE49-F238E27FC236}">
                      <a16:creationId xmlns:a16="http://schemas.microsoft.com/office/drawing/2014/main" id="{585FE052-11C8-4231-8CF1-E4CDF93AF44E}"/>
                    </a:ext>
                  </a:extLst>
                </p:cNvPr>
                <p:cNvCxnSpPr/>
                <p:nvPr/>
              </p:nvCxnSpPr>
              <p:spPr>
                <a:xfrm>
                  <a:off x="3933825" y="1317625"/>
                  <a:ext cx="120650" cy="70029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16" name="Straight Connector 615">
                  <a:extLst>
                    <a:ext uri="{FF2B5EF4-FFF2-40B4-BE49-F238E27FC236}">
                      <a16:creationId xmlns:a16="http://schemas.microsoft.com/office/drawing/2014/main" id="{0A951192-1A1D-4371-A409-3B770E555182}"/>
                    </a:ext>
                  </a:extLst>
                </p:cNvPr>
                <p:cNvCxnSpPr/>
                <p:nvPr/>
              </p:nvCxnSpPr>
              <p:spPr>
                <a:xfrm>
                  <a:off x="4054475" y="1387654"/>
                  <a:ext cx="317500" cy="26379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17" name="Straight Connector 616">
                  <a:extLst>
                    <a:ext uri="{FF2B5EF4-FFF2-40B4-BE49-F238E27FC236}">
                      <a16:creationId xmlns:a16="http://schemas.microsoft.com/office/drawing/2014/main" id="{2AB5B50E-301A-4B8F-BEC8-4C5E293B1998}"/>
                    </a:ext>
                  </a:extLst>
                </p:cNvPr>
                <p:cNvCxnSpPr/>
                <p:nvPr/>
              </p:nvCxnSpPr>
              <p:spPr>
                <a:xfrm>
                  <a:off x="3883025" y="1545208"/>
                  <a:ext cx="457200" cy="87619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18" name="Straight Connector 617">
                  <a:extLst>
                    <a:ext uri="{FF2B5EF4-FFF2-40B4-BE49-F238E27FC236}">
                      <a16:creationId xmlns:a16="http://schemas.microsoft.com/office/drawing/2014/main" id="{E426B6F4-E4B8-413E-9CA1-C643F3729937}"/>
                    </a:ext>
                  </a:extLst>
                </p:cNvPr>
                <p:cNvCxnSpPr/>
                <p:nvPr/>
              </p:nvCxnSpPr>
              <p:spPr>
                <a:xfrm flipV="1">
                  <a:off x="3911600" y="1574182"/>
                  <a:ext cx="69850" cy="79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19" name="Straight Connector 618">
                  <a:extLst>
                    <a:ext uri="{FF2B5EF4-FFF2-40B4-BE49-F238E27FC236}">
                      <a16:creationId xmlns:a16="http://schemas.microsoft.com/office/drawing/2014/main" id="{0B00B4ED-1F3C-407E-BA9E-72D5BF742AFF}"/>
                    </a:ext>
                  </a:extLst>
                </p:cNvPr>
                <p:cNvCxnSpPr/>
                <p:nvPr/>
              </p:nvCxnSpPr>
              <p:spPr>
                <a:xfrm flipH="1">
                  <a:off x="6010112" y="638175"/>
                  <a:ext cx="177963" cy="40930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20" name="Straight Connector 619">
                  <a:extLst>
                    <a:ext uri="{FF2B5EF4-FFF2-40B4-BE49-F238E27FC236}">
                      <a16:creationId xmlns:a16="http://schemas.microsoft.com/office/drawing/2014/main" id="{28AE2C63-E435-45BE-8808-89172EC17007}"/>
                    </a:ext>
                  </a:extLst>
                </p:cNvPr>
                <p:cNvCxnSpPr/>
                <p:nvPr/>
              </p:nvCxnSpPr>
              <p:spPr>
                <a:xfrm flipH="1">
                  <a:off x="6010112" y="847725"/>
                  <a:ext cx="15875" cy="19975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21" name="Straight Connector 620">
                  <a:extLst>
                    <a:ext uri="{FF2B5EF4-FFF2-40B4-BE49-F238E27FC236}">
                      <a16:creationId xmlns:a16="http://schemas.microsoft.com/office/drawing/2014/main" id="{1A29C4E3-F5A7-4726-A789-B902ADBFDA6F}"/>
                    </a:ext>
                  </a:extLst>
                </p:cNvPr>
                <p:cNvCxnSpPr/>
                <p:nvPr/>
              </p:nvCxnSpPr>
              <p:spPr>
                <a:xfrm>
                  <a:off x="5848024" y="1022350"/>
                  <a:ext cx="60651" cy="36530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22" name="Straight Connector 621">
                  <a:extLst>
                    <a:ext uri="{FF2B5EF4-FFF2-40B4-BE49-F238E27FC236}">
                      <a16:creationId xmlns:a16="http://schemas.microsoft.com/office/drawing/2014/main" id="{F5B3839C-3254-493C-99B6-97656D4B0502}"/>
                    </a:ext>
                  </a:extLst>
                </p:cNvPr>
                <p:cNvCxnSpPr/>
                <p:nvPr/>
              </p:nvCxnSpPr>
              <p:spPr>
                <a:xfrm flipH="1">
                  <a:off x="5918200" y="1044304"/>
                  <a:ext cx="93500" cy="33382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23" name="Straight Connector 622">
                  <a:extLst>
                    <a:ext uri="{FF2B5EF4-FFF2-40B4-BE49-F238E27FC236}">
                      <a16:creationId xmlns:a16="http://schemas.microsoft.com/office/drawing/2014/main" id="{3E981926-66C6-41CA-84E1-03A7553F0940}"/>
                    </a:ext>
                  </a:extLst>
                </p:cNvPr>
                <p:cNvCxnSpPr/>
                <p:nvPr/>
              </p:nvCxnSpPr>
              <p:spPr>
                <a:xfrm flipH="1">
                  <a:off x="5878349" y="1378129"/>
                  <a:ext cx="36676" cy="51090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24" name="Straight Connector 623">
                  <a:extLst>
                    <a:ext uri="{FF2B5EF4-FFF2-40B4-BE49-F238E27FC236}">
                      <a16:creationId xmlns:a16="http://schemas.microsoft.com/office/drawing/2014/main" id="{3C778671-816F-4B7B-87A4-372DF4A32979}"/>
                    </a:ext>
                  </a:extLst>
                </p:cNvPr>
                <p:cNvCxnSpPr/>
                <p:nvPr/>
              </p:nvCxnSpPr>
              <p:spPr>
                <a:xfrm>
                  <a:off x="5797550" y="1727379"/>
                  <a:ext cx="77624" cy="16165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25" name="Straight Connector 624">
                  <a:extLst>
                    <a:ext uri="{FF2B5EF4-FFF2-40B4-BE49-F238E27FC236}">
                      <a16:creationId xmlns:a16="http://schemas.microsoft.com/office/drawing/2014/main" id="{3D9CF4D4-C3CF-4E02-9BC8-D08A44798963}"/>
                    </a:ext>
                  </a:extLst>
                </p:cNvPr>
                <p:cNvCxnSpPr/>
                <p:nvPr/>
              </p:nvCxnSpPr>
              <p:spPr>
                <a:xfrm>
                  <a:off x="5875174" y="1889033"/>
                  <a:ext cx="0" cy="37791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26" name="Straight Connector 625">
                  <a:extLst>
                    <a:ext uri="{FF2B5EF4-FFF2-40B4-BE49-F238E27FC236}">
                      <a16:creationId xmlns:a16="http://schemas.microsoft.com/office/drawing/2014/main" id="{B316507A-5BF6-4F34-A6B1-93398DCED6B1}"/>
                    </a:ext>
                  </a:extLst>
                </p:cNvPr>
                <p:cNvCxnSpPr/>
                <p:nvPr/>
              </p:nvCxnSpPr>
              <p:spPr>
                <a:xfrm flipV="1">
                  <a:off x="5575300" y="2266950"/>
                  <a:ext cx="299874" cy="18106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27" name="Straight Connector 626">
                  <a:extLst>
                    <a:ext uri="{FF2B5EF4-FFF2-40B4-BE49-F238E27FC236}">
                      <a16:creationId xmlns:a16="http://schemas.microsoft.com/office/drawing/2014/main" id="{5E00654C-7651-48E9-A653-8D8EB32A88F9}"/>
                    </a:ext>
                  </a:extLst>
                </p:cNvPr>
                <p:cNvCxnSpPr/>
                <p:nvPr/>
              </p:nvCxnSpPr>
              <p:spPr>
                <a:xfrm flipV="1">
                  <a:off x="7508875" y="889000"/>
                  <a:ext cx="82550" cy="8255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28" name="Straight Connector 627">
                  <a:extLst>
                    <a:ext uri="{FF2B5EF4-FFF2-40B4-BE49-F238E27FC236}">
                      <a16:creationId xmlns:a16="http://schemas.microsoft.com/office/drawing/2014/main" id="{6801FA5B-77A5-4AA4-A3F3-F03C7414EF7B}"/>
                    </a:ext>
                  </a:extLst>
                </p:cNvPr>
                <p:cNvCxnSpPr/>
                <p:nvPr/>
              </p:nvCxnSpPr>
              <p:spPr>
                <a:xfrm flipV="1">
                  <a:off x="7493001" y="868227"/>
                  <a:ext cx="82549" cy="12872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29" name="Straight Connector 628">
                  <a:extLst>
                    <a:ext uri="{FF2B5EF4-FFF2-40B4-BE49-F238E27FC236}">
                      <a16:creationId xmlns:a16="http://schemas.microsoft.com/office/drawing/2014/main" id="{4E4B246A-7485-4690-B8A9-BF4E897774D8}"/>
                    </a:ext>
                  </a:extLst>
                </p:cNvPr>
                <p:cNvCxnSpPr/>
                <p:nvPr/>
              </p:nvCxnSpPr>
              <p:spPr>
                <a:xfrm flipV="1">
                  <a:off x="7299325" y="1006476"/>
                  <a:ext cx="110799" cy="19852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30" name="Straight Connector 629">
                  <a:extLst>
                    <a:ext uri="{FF2B5EF4-FFF2-40B4-BE49-F238E27FC236}">
                      <a16:creationId xmlns:a16="http://schemas.microsoft.com/office/drawing/2014/main" id="{7F1F419C-4156-4CC6-A1F4-058B3561164A}"/>
                    </a:ext>
                  </a:extLst>
                </p:cNvPr>
                <p:cNvCxnSpPr/>
                <p:nvPr/>
              </p:nvCxnSpPr>
              <p:spPr>
                <a:xfrm flipV="1">
                  <a:off x="7313612" y="992324"/>
                  <a:ext cx="179389" cy="18242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31" name="Straight Connector 630">
                  <a:extLst>
                    <a:ext uri="{FF2B5EF4-FFF2-40B4-BE49-F238E27FC236}">
                      <a16:creationId xmlns:a16="http://schemas.microsoft.com/office/drawing/2014/main" id="{493E7DE6-8C1B-4F1A-A38E-0634D3876699}"/>
                    </a:ext>
                  </a:extLst>
                </p:cNvPr>
                <p:cNvCxnSpPr/>
                <p:nvPr/>
              </p:nvCxnSpPr>
              <p:spPr>
                <a:xfrm flipV="1">
                  <a:off x="6988175" y="1205002"/>
                  <a:ext cx="311150" cy="38401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32" name="Straight Connector 631">
                  <a:extLst>
                    <a:ext uri="{FF2B5EF4-FFF2-40B4-BE49-F238E27FC236}">
                      <a16:creationId xmlns:a16="http://schemas.microsoft.com/office/drawing/2014/main" id="{A156C819-73D5-45FD-9567-7C3092170DBC}"/>
                    </a:ext>
                  </a:extLst>
                </p:cNvPr>
                <p:cNvCxnSpPr/>
                <p:nvPr/>
              </p:nvCxnSpPr>
              <p:spPr>
                <a:xfrm flipV="1">
                  <a:off x="7354724" y="1270002"/>
                  <a:ext cx="154151" cy="11765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33" name="Straight Connector 632">
                  <a:extLst>
                    <a:ext uri="{FF2B5EF4-FFF2-40B4-BE49-F238E27FC236}">
                      <a16:creationId xmlns:a16="http://schemas.microsoft.com/office/drawing/2014/main" id="{3D933873-8465-4CB2-9726-C05C0F7BB5AA}"/>
                    </a:ext>
                  </a:extLst>
                </p:cNvPr>
                <p:cNvCxnSpPr/>
                <p:nvPr/>
              </p:nvCxnSpPr>
              <p:spPr>
                <a:xfrm flipV="1">
                  <a:off x="7347499" y="1317626"/>
                  <a:ext cx="174076" cy="7938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34" name="Straight Connector 633">
                  <a:extLst>
                    <a:ext uri="{FF2B5EF4-FFF2-40B4-BE49-F238E27FC236}">
                      <a16:creationId xmlns:a16="http://schemas.microsoft.com/office/drawing/2014/main" id="{3BEB6A09-248B-487F-B380-BF6972A64FF1}"/>
                    </a:ext>
                  </a:extLst>
                </p:cNvPr>
                <p:cNvCxnSpPr/>
                <p:nvPr/>
              </p:nvCxnSpPr>
              <p:spPr>
                <a:xfrm flipV="1">
                  <a:off x="6988175" y="1387654"/>
                  <a:ext cx="366549" cy="20136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35" name="Straight Connector 634">
                  <a:extLst>
                    <a:ext uri="{FF2B5EF4-FFF2-40B4-BE49-F238E27FC236}">
                      <a16:creationId xmlns:a16="http://schemas.microsoft.com/office/drawing/2014/main" id="{CECEC1D7-5981-4A12-BE96-D9FD9FEA97A6}"/>
                    </a:ext>
                  </a:extLst>
                </p:cNvPr>
                <p:cNvCxnSpPr/>
                <p:nvPr/>
              </p:nvCxnSpPr>
              <p:spPr>
                <a:xfrm flipV="1">
                  <a:off x="6219825" y="1589017"/>
                  <a:ext cx="768350" cy="67160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36" name="Straight Connector 635">
                  <a:extLst>
                    <a:ext uri="{FF2B5EF4-FFF2-40B4-BE49-F238E27FC236}">
                      <a16:creationId xmlns:a16="http://schemas.microsoft.com/office/drawing/2014/main" id="{8EB19BB1-E1FA-4EA7-BF36-3847A8603203}"/>
                    </a:ext>
                  </a:extLst>
                </p:cNvPr>
                <p:cNvCxnSpPr/>
                <p:nvPr/>
              </p:nvCxnSpPr>
              <p:spPr>
                <a:xfrm>
                  <a:off x="5878349" y="2260619"/>
                  <a:ext cx="34147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37" name="Straight Connector 636">
                  <a:extLst>
                    <a:ext uri="{FF2B5EF4-FFF2-40B4-BE49-F238E27FC236}">
                      <a16:creationId xmlns:a16="http://schemas.microsoft.com/office/drawing/2014/main" id="{8D476550-E24E-4B25-B1EC-767893AF5016}"/>
                    </a:ext>
                  </a:extLst>
                </p:cNvPr>
                <p:cNvCxnSpPr/>
                <p:nvPr/>
              </p:nvCxnSpPr>
              <p:spPr>
                <a:xfrm>
                  <a:off x="6204886" y="2263794"/>
                  <a:ext cx="173689" cy="6665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38" name="Straight Connector 637">
                  <a:extLst>
                    <a:ext uri="{FF2B5EF4-FFF2-40B4-BE49-F238E27FC236}">
                      <a16:creationId xmlns:a16="http://schemas.microsoft.com/office/drawing/2014/main" id="{4947AB1F-DAD6-4938-979B-F167CA0F3BE7}"/>
                    </a:ext>
                  </a:extLst>
                </p:cNvPr>
                <p:cNvCxnSpPr/>
                <p:nvPr/>
              </p:nvCxnSpPr>
              <p:spPr>
                <a:xfrm>
                  <a:off x="6541925" y="2501900"/>
                  <a:ext cx="201775" cy="17780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39" name="Straight Connector 638">
                  <a:extLst>
                    <a:ext uri="{FF2B5EF4-FFF2-40B4-BE49-F238E27FC236}">
                      <a16:creationId xmlns:a16="http://schemas.microsoft.com/office/drawing/2014/main" id="{3768E4BA-2B59-4707-AFE9-1FD781581307}"/>
                    </a:ext>
                  </a:extLst>
                </p:cNvPr>
                <p:cNvCxnSpPr/>
                <p:nvPr/>
              </p:nvCxnSpPr>
              <p:spPr>
                <a:xfrm>
                  <a:off x="6538750" y="2501900"/>
                  <a:ext cx="145175" cy="20165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40" name="Straight Connector 639">
                  <a:extLst>
                    <a:ext uri="{FF2B5EF4-FFF2-40B4-BE49-F238E27FC236}">
                      <a16:creationId xmlns:a16="http://schemas.microsoft.com/office/drawing/2014/main" id="{60B27E87-69D1-481E-BA21-9A41F5515D9E}"/>
                    </a:ext>
                  </a:extLst>
                </p:cNvPr>
                <p:cNvCxnSpPr/>
                <p:nvPr/>
              </p:nvCxnSpPr>
              <p:spPr>
                <a:xfrm>
                  <a:off x="6378575" y="2330450"/>
                  <a:ext cx="160175" cy="17145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506" name="TextBox 505">
              <a:extLst>
                <a:ext uri="{FF2B5EF4-FFF2-40B4-BE49-F238E27FC236}">
                  <a16:creationId xmlns:a16="http://schemas.microsoft.com/office/drawing/2014/main" id="{D3C1775F-B332-4B2A-8F36-62ADACC87F70}"/>
                </a:ext>
              </a:extLst>
            </p:cNvPr>
            <p:cNvSpPr txBox="1"/>
            <p:nvPr/>
          </p:nvSpPr>
          <p:spPr>
            <a:xfrm>
              <a:off x="534109" y="33339333"/>
              <a:ext cx="7441465" cy="33406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altLang="ja-JP" sz="2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EpiVax tests for binding potential to the most common HLA molecules within each of the “supertypes”* shown to the left. </a:t>
              </a:r>
            </a:p>
            <a:p>
              <a:pPr algn="just">
                <a:defRPr/>
              </a:pPr>
              <a:endParaRPr lang="en-US" altLang="ja-JP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defRPr/>
              </a:pPr>
              <a:r>
                <a:rPr lang="en-US" altLang="ja-JP" sz="24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allows us to provide results that are representative of &gt;95% of human populations worldwide** without the necessity of testing each haplotype individually</a:t>
              </a:r>
              <a:r>
                <a:rPr lang="en-US" altLang="ja-JP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6E4733C2-8EB1-4D12-931F-FAE93A80A2B8}"/>
                </a:ext>
              </a:extLst>
            </p:cNvPr>
            <p:cNvGrpSpPr/>
            <p:nvPr/>
          </p:nvGrpSpPr>
          <p:grpSpPr>
            <a:xfrm>
              <a:off x="491852" y="18738629"/>
              <a:ext cx="7574848" cy="5326371"/>
              <a:chOff x="2469831" y="1257906"/>
              <a:chExt cx="7467197" cy="5326371"/>
            </a:xfrm>
          </p:grpSpPr>
          <p:sp>
            <p:nvSpPr>
              <p:cNvPr id="541" name="Rectangle 97">
                <a:extLst>
                  <a:ext uri="{FF2B5EF4-FFF2-40B4-BE49-F238E27FC236}">
                    <a16:creationId xmlns:a16="http://schemas.microsoft.com/office/drawing/2014/main" id="{1CD841A8-10B7-4319-8E95-AB18778CEF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7804" y="3856899"/>
                <a:ext cx="2546210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b="1" dirty="0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Your Generic Peptide Impurity Y</a:t>
                </a:r>
                <a:endParaRPr lang="en-US" sz="1300" b="1" dirty="0">
                  <a:solidFill>
                    <a:prstClr val="black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542" name="Rectangle 97">
                <a:extLst>
                  <a:ext uri="{FF2B5EF4-FFF2-40B4-BE49-F238E27FC236}">
                    <a16:creationId xmlns:a16="http://schemas.microsoft.com/office/drawing/2014/main" id="{757DC555-565D-4419-943F-78FEAC1B2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7804" y="5638800"/>
                <a:ext cx="2541208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b="1" dirty="0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Your Generic Peptide Impurity Z</a:t>
                </a:r>
                <a:endParaRPr lang="en-US" sz="1300" b="1" dirty="0">
                  <a:solidFill>
                    <a:prstClr val="black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sp>
            <p:nvSpPr>
              <p:cNvPr id="543" name="Rectangle 97">
                <a:extLst>
                  <a:ext uri="{FF2B5EF4-FFF2-40B4-BE49-F238E27FC236}">
                    <a16:creationId xmlns:a16="http://schemas.microsoft.com/office/drawing/2014/main" id="{572AAFC2-837F-41B8-B378-6BA385269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7804" y="2373924"/>
                <a:ext cx="2549224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00" b="1" dirty="0">
                    <a:solidFill>
                      <a:srgbClr val="000000"/>
                    </a:solidFill>
                    <a:latin typeface="Arial" pitchFamily="34" charset="0"/>
                    <a:ea typeface="ＭＳ Ｐゴシック" charset="-128"/>
                    <a:cs typeface="Arial" pitchFamily="34" charset="0"/>
                  </a:rPr>
                  <a:t>Your Generic Peptide Impurity X</a:t>
                </a:r>
                <a:endParaRPr lang="en-US" sz="1300" b="1" dirty="0">
                  <a:solidFill>
                    <a:prstClr val="black"/>
                  </a:solidFill>
                  <a:latin typeface="Arial" pitchFamily="34" charset="0"/>
                  <a:ea typeface="ＭＳ Ｐゴシック" charset="-128"/>
                  <a:cs typeface="Arial" pitchFamily="34" charset="0"/>
                </a:endParaRPr>
              </a:p>
            </p:txBody>
          </p:sp>
          <p:cxnSp>
            <p:nvCxnSpPr>
              <p:cNvPr id="544" name="Straight Arrow Connector 543">
                <a:extLst>
                  <a:ext uri="{FF2B5EF4-FFF2-40B4-BE49-F238E27FC236}">
                    <a16:creationId xmlns:a16="http://schemas.microsoft.com/office/drawing/2014/main" id="{95FC5FEB-1C7C-4065-B820-D10954BBB06F}"/>
                  </a:ext>
                </a:extLst>
              </p:cNvPr>
              <p:cNvCxnSpPr/>
              <p:nvPr/>
            </p:nvCxnSpPr>
            <p:spPr>
              <a:xfrm flipH="1">
                <a:off x="6840162" y="2473951"/>
                <a:ext cx="502920" cy="0"/>
              </a:xfrm>
              <a:prstGeom prst="straightConnector1">
                <a:avLst/>
              </a:prstGeom>
              <a:ln w="38100">
                <a:solidFill>
                  <a:srgbClr val="EB315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Arrow Connector 544">
                <a:extLst>
                  <a:ext uri="{FF2B5EF4-FFF2-40B4-BE49-F238E27FC236}">
                    <a16:creationId xmlns:a16="http://schemas.microsoft.com/office/drawing/2014/main" id="{6D3973B5-F05C-4879-945D-FBE18D3A745B}"/>
                  </a:ext>
                </a:extLst>
              </p:cNvPr>
              <p:cNvCxnSpPr/>
              <p:nvPr/>
            </p:nvCxnSpPr>
            <p:spPr>
              <a:xfrm flipH="1">
                <a:off x="6840162" y="3956926"/>
                <a:ext cx="502920" cy="0"/>
              </a:xfrm>
              <a:prstGeom prst="straightConnector1">
                <a:avLst/>
              </a:prstGeom>
              <a:ln w="38100">
                <a:solidFill>
                  <a:srgbClr val="FF480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Arrow Connector 545">
                <a:extLst>
                  <a:ext uri="{FF2B5EF4-FFF2-40B4-BE49-F238E27FC236}">
                    <a16:creationId xmlns:a16="http://schemas.microsoft.com/office/drawing/2014/main" id="{6E1F06EC-2CAD-45A6-AE7A-8C2BC650857E}"/>
                  </a:ext>
                </a:extLst>
              </p:cNvPr>
              <p:cNvCxnSpPr/>
              <p:nvPr/>
            </p:nvCxnSpPr>
            <p:spPr>
              <a:xfrm flipH="1">
                <a:off x="6840162" y="5738827"/>
                <a:ext cx="502920" cy="0"/>
              </a:xfrm>
              <a:prstGeom prst="straightConnector1">
                <a:avLst/>
              </a:prstGeom>
              <a:ln w="38100">
                <a:solidFill>
                  <a:srgbClr val="53A93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7" name="Rectangle 77">
                <a:extLst>
                  <a:ext uri="{FF2B5EF4-FFF2-40B4-BE49-F238E27FC236}">
                    <a16:creationId xmlns:a16="http://schemas.microsoft.com/office/drawing/2014/main" id="{C1FFAF6A-6D75-4712-AE4D-98005C598B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1859" y="1318080"/>
                <a:ext cx="1909177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300" b="1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rPr>
                  <a:t>Tetanus Toxin (825-850)</a:t>
                </a:r>
                <a:endParaRPr lang="en-US" sz="1300" kern="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endParaRPr>
              </a:p>
            </p:txBody>
          </p:sp>
          <p:cxnSp>
            <p:nvCxnSpPr>
              <p:cNvPr id="548" name="Straight Connector 547">
                <a:extLst>
                  <a:ext uri="{FF2B5EF4-FFF2-40B4-BE49-F238E27FC236}">
                    <a16:creationId xmlns:a16="http://schemas.microsoft.com/office/drawing/2014/main" id="{E7DFA55C-F1B6-456E-BA80-BBD760297AF7}"/>
                  </a:ext>
                </a:extLst>
              </p:cNvPr>
              <p:cNvCxnSpPr/>
              <p:nvPr/>
            </p:nvCxnSpPr>
            <p:spPr>
              <a:xfrm flipH="1">
                <a:off x="5316167" y="1425803"/>
                <a:ext cx="21978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549" name="Rectangle 77">
                <a:extLst>
                  <a:ext uri="{FF2B5EF4-FFF2-40B4-BE49-F238E27FC236}">
                    <a16:creationId xmlns:a16="http://schemas.microsoft.com/office/drawing/2014/main" id="{5ABF2C74-1DDA-4109-9DB0-CDD990C27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5104" y="1882252"/>
                <a:ext cx="2600071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300" b="1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rPr>
                  <a:t>Hepatitis C NPC NS3 (1248-1267)</a:t>
                </a:r>
                <a:endParaRPr lang="en-US" sz="1300" kern="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50" name="Rectangle 77">
                <a:extLst>
                  <a:ext uri="{FF2B5EF4-FFF2-40B4-BE49-F238E27FC236}">
                    <a16:creationId xmlns:a16="http://schemas.microsoft.com/office/drawing/2014/main" id="{6648EDD3-75EF-4E3C-809E-91168568F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8520" y="3094896"/>
                <a:ext cx="2689840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300" b="1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rPr>
                  <a:t>Influenza H</a:t>
                </a:r>
                <a:r>
                  <a:rPr lang="en-US" sz="1300" b="1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rPr>
                  <a:t>emagglutinin</a:t>
                </a:r>
                <a:r>
                  <a:rPr lang="en-US" sz="1300" b="1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rPr>
                  <a:t> (306-319)</a:t>
                </a:r>
                <a:endParaRPr lang="en-US" sz="1300" kern="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51" name="Rectangle 77">
                <a:extLst>
                  <a:ext uri="{FF2B5EF4-FFF2-40B4-BE49-F238E27FC236}">
                    <a16:creationId xmlns:a16="http://schemas.microsoft.com/office/drawing/2014/main" id="{16251345-7E7B-439E-A727-F3F4451D8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955" y="3429000"/>
                <a:ext cx="1909177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300" b="1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rPr>
                  <a:t>Tetanus Toxin (947-963)</a:t>
                </a:r>
                <a:endParaRPr lang="en-US" sz="1300" kern="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52" name="Rectangle 77">
                <a:extLst>
                  <a:ext uri="{FF2B5EF4-FFF2-40B4-BE49-F238E27FC236}">
                    <a16:creationId xmlns:a16="http://schemas.microsoft.com/office/drawing/2014/main" id="{A61B9EDE-EB3E-4B66-AD94-BDDD4F1B4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590" y="3810000"/>
                <a:ext cx="992259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300" b="1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rPr>
                  <a:t>Human CLIP</a:t>
                </a:r>
                <a:endParaRPr lang="en-US" sz="1300" kern="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53" name="Rectangle 77">
                <a:extLst>
                  <a:ext uri="{FF2B5EF4-FFF2-40B4-BE49-F238E27FC236}">
                    <a16:creationId xmlns:a16="http://schemas.microsoft.com/office/drawing/2014/main" id="{B70FB4C5-5532-429C-8162-C329ED7BD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831" y="4050318"/>
                <a:ext cx="2822889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300" b="1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rPr>
                  <a:t>Epstein-Barr Virus BHRF1 (171-189)</a:t>
                </a:r>
                <a:endParaRPr lang="en-US" sz="1300" kern="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54" name="Rectangle 77">
                <a:extLst>
                  <a:ext uri="{FF2B5EF4-FFF2-40B4-BE49-F238E27FC236}">
                    <a16:creationId xmlns:a16="http://schemas.microsoft.com/office/drawing/2014/main" id="{EE878F89-CEEB-402D-BD3D-FA3225763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290" y="5808786"/>
                <a:ext cx="1671933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300" b="1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rPr>
                  <a:t>Theoretical Minimum</a:t>
                </a:r>
                <a:endParaRPr lang="en-US" sz="1300" kern="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555" name="Group 554">
                <a:extLst>
                  <a:ext uri="{FF2B5EF4-FFF2-40B4-BE49-F238E27FC236}">
                    <a16:creationId xmlns:a16="http://schemas.microsoft.com/office/drawing/2014/main" id="{3AD7D14B-F8E5-463A-8851-375A11378001}"/>
                  </a:ext>
                </a:extLst>
              </p:cNvPr>
              <p:cNvGrpSpPr/>
              <p:nvPr/>
            </p:nvGrpSpPr>
            <p:grpSpPr>
              <a:xfrm>
                <a:off x="5533050" y="1257906"/>
                <a:ext cx="1291038" cy="5326371"/>
                <a:chOff x="5649618" y="1257906"/>
                <a:chExt cx="1291038" cy="5326371"/>
              </a:xfrm>
            </p:grpSpPr>
            <p:sp>
              <p:nvSpPr>
                <p:cNvPr id="562" name="Rectangle 561">
                  <a:extLst>
                    <a:ext uri="{FF2B5EF4-FFF2-40B4-BE49-F238E27FC236}">
                      <a16:creationId xmlns:a16="http://schemas.microsoft.com/office/drawing/2014/main" id="{3AB7F676-595B-47A3-90A9-7394FB42E8C5}"/>
                    </a:ext>
                  </a:extLst>
                </p:cNvPr>
                <p:cNvSpPr/>
                <p:nvPr/>
              </p:nvSpPr>
              <p:spPr>
                <a:xfrm>
                  <a:off x="5655445" y="1257906"/>
                  <a:ext cx="1282070" cy="5326371"/>
                </a:xfrm>
                <a:prstGeom prst="rect">
                  <a:avLst/>
                </a:prstGeom>
                <a:gradFill flip="none" rotWithShape="1">
                  <a:gsLst>
                    <a:gs pos="2000">
                      <a:srgbClr val="1F497D"/>
                    </a:gs>
                    <a:gs pos="0">
                      <a:srgbClr val="000099"/>
                    </a:gs>
                    <a:gs pos="10000">
                      <a:srgbClr val="008000"/>
                    </a:gs>
                    <a:gs pos="33000">
                      <a:srgbClr val="FFFF99"/>
                    </a:gs>
                    <a:gs pos="39000">
                      <a:srgbClr val="FFFF04"/>
                    </a:gs>
                    <a:gs pos="97000">
                      <a:srgbClr val="F90B88"/>
                    </a:gs>
                    <a:gs pos="73000">
                      <a:srgbClr val="E8394A"/>
                    </a:gs>
                    <a:gs pos="20000">
                      <a:srgbClr val="FFFF99"/>
                    </a:gs>
                    <a:gs pos="53000">
                      <a:srgbClr val="FF0000"/>
                    </a:gs>
                  </a:gsLst>
                  <a:lin ang="162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b="1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63" name="Rectangle 21">
                  <a:extLst>
                    <a:ext uri="{FF2B5EF4-FFF2-40B4-BE49-F238E27FC236}">
                      <a16:creationId xmlns:a16="http://schemas.microsoft.com/office/drawing/2014/main" id="{A07A3679-1362-497B-B81A-8FAA0A1900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51864" y="1561456"/>
                  <a:ext cx="92974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kern="0" dirty="0">
                      <a:solidFill>
                        <a:srgbClr val="FFFFFF"/>
                      </a:solidFill>
                      <a:latin typeface="Courier New" pitchFamily="49" charset="0"/>
                      <a:ea typeface="ＭＳ Ｐゴシック" charset="-128"/>
                      <a:cs typeface="Arial" pitchFamily="34" charset="0"/>
                    </a:rPr>
                    <a:t>-</a:t>
                  </a:r>
                  <a:endParaRPr lang="en-US" sz="1200" b="1" kern="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564" name="Rectangle 22">
                  <a:extLst>
                    <a:ext uri="{FF2B5EF4-FFF2-40B4-BE49-F238E27FC236}">
                      <a16:creationId xmlns:a16="http://schemas.microsoft.com/office/drawing/2014/main" id="{886CDC30-99EF-402C-BB8A-40370ED097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51077" y="1547442"/>
                  <a:ext cx="461643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400" kern="0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ＭＳ Ｐゴシック" charset="-128"/>
                      <a:cs typeface="Arial" panose="020B0604020202020204" pitchFamily="34" charset="0"/>
                    </a:rPr>
                    <a:t>40</a:t>
                  </a:r>
                  <a:endParaRPr lang="en-US" sz="14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5" name="Rectangle 23">
                  <a:extLst>
                    <a:ext uri="{FF2B5EF4-FFF2-40B4-BE49-F238E27FC236}">
                      <a16:creationId xmlns:a16="http://schemas.microsoft.com/office/drawing/2014/main" id="{45427D27-D7E5-452B-BE5E-AFF28A888C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0943" y="1561456"/>
                  <a:ext cx="92974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kern="0" dirty="0">
                      <a:solidFill>
                        <a:srgbClr val="FFFFFF"/>
                      </a:solidFill>
                      <a:latin typeface="Courier New" pitchFamily="49" charset="0"/>
                      <a:ea typeface="ＭＳ Ｐゴシック" charset="-128"/>
                      <a:cs typeface="Arial" pitchFamily="34" charset="0"/>
                    </a:rPr>
                    <a:t>-</a:t>
                  </a:r>
                  <a:endParaRPr lang="en-US" sz="1200" b="1" kern="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566" name="Rectangle 24">
                  <a:extLst>
                    <a:ext uri="{FF2B5EF4-FFF2-40B4-BE49-F238E27FC236}">
                      <a16:creationId xmlns:a16="http://schemas.microsoft.com/office/drawing/2014/main" id="{C54788D6-A94F-4315-BECD-AE8EA4CC38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51864" y="1995213"/>
                  <a:ext cx="92974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kern="0" dirty="0">
                      <a:solidFill>
                        <a:srgbClr val="FFFFFF"/>
                      </a:solidFill>
                      <a:latin typeface="Courier New" pitchFamily="49" charset="0"/>
                      <a:ea typeface="ＭＳ Ｐゴシック" charset="-128"/>
                      <a:cs typeface="Arial" pitchFamily="34" charset="0"/>
                    </a:rPr>
                    <a:t>-</a:t>
                  </a:r>
                  <a:endParaRPr lang="en-US" sz="1200" b="1" kern="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567" name="Rectangle 26">
                  <a:extLst>
                    <a:ext uri="{FF2B5EF4-FFF2-40B4-BE49-F238E27FC236}">
                      <a16:creationId xmlns:a16="http://schemas.microsoft.com/office/drawing/2014/main" id="{BD2A14AD-4F7A-4F32-9838-3C1D95030F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0943" y="1995213"/>
                  <a:ext cx="92974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kern="0" dirty="0">
                      <a:solidFill>
                        <a:srgbClr val="FFFFFF"/>
                      </a:solidFill>
                      <a:latin typeface="Courier New" pitchFamily="49" charset="0"/>
                      <a:ea typeface="ＭＳ Ｐゴシック" charset="-128"/>
                      <a:cs typeface="Arial" pitchFamily="34" charset="0"/>
                    </a:rPr>
                    <a:t>-</a:t>
                  </a:r>
                  <a:endParaRPr lang="en-US" sz="1200" b="1" kern="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568" name="Rectangle 27">
                  <a:extLst>
                    <a:ext uri="{FF2B5EF4-FFF2-40B4-BE49-F238E27FC236}">
                      <a16:creationId xmlns:a16="http://schemas.microsoft.com/office/drawing/2014/main" id="{D2B904E0-13C1-4524-8A5C-DC2033AFD5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51864" y="2423103"/>
                  <a:ext cx="92974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kern="0" dirty="0">
                      <a:solidFill>
                        <a:schemeClr val="bg1"/>
                      </a:solidFill>
                      <a:latin typeface="Courier New" pitchFamily="49" charset="0"/>
                      <a:ea typeface="ＭＳ Ｐゴシック" charset="-128"/>
                      <a:cs typeface="Arial" pitchFamily="34" charset="0"/>
                    </a:rPr>
                    <a:t>-</a:t>
                  </a:r>
                  <a:endParaRPr lang="en-US" sz="1200" b="1" kern="0" dirty="0">
                    <a:solidFill>
                      <a:schemeClr val="bg1"/>
                    </a:solidFill>
                    <a:latin typeface="Arial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569" name="Rectangle 28">
                  <a:extLst>
                    <a:ext uri="{FF2B5EF4-FFF2-40B4-BE49-F238E27FC236}">
                      <a16:creationId xmlns:a16="http://schemas.microsoft.com/office/drawing/2014/main" id="{71B21BBF-E68B-4097-9413-AC18BBA8E5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51077" y="2409090"/>
                  <a:ext cx="461643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400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ＭＳ Ｐゴシック" charset="-128"/>
                      <a:cs typeface="Arial" panose="020B0604020202020204" pitchFamily="34" charset="0"/>
                    </a:rPr>
                    <a:t>30</a:t>
                  </a:r>
                </a:p>
              </p:txBody>
            </p:sp>
            <p:sp>
              <p:nvSpPr>
                <p:cNvPr id="570" name="Rectangle 29">
                  <a:extLst>
                    <a:ext uri="{FF2B5EF4-FFF2-40B4-BE49-F238E27FC236}">
                      <a16:creationId xmlns:a16="http://schemas.microsoft.com/office/drawing/2014/main" id="{E41BBFE8-29BD-4C09-88E0-6786D783F5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38696" y="2423103"/>
                  <a:ext cx="92974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kern="0" dirty="0">
                      <a:solidFill>
                        <a:schemeClr val="bg1"/>
                      </a:solidFill>
                      <a:latin typeface="Courier New" pitchFamily="49" charset="0"/>
                      <a:ea typeface="ＭＳ Ｐゴシック" charset="-128"/>
                      <a:cs typeface="Arial" pitchFamily="34" charset="0"/>
                    </a:rPr>
                    <a:t>-</a:t>
                  </a:r>
                  <a:endParaRPr lang="en-US" sz="1200" b="1" kern="0" dirty="0">
                    <a:solidFill>
                      <a:schemeClr val="bg1"/>
                    </a:solidFill>
                    <a:latin typeface="Arial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571" name="Rectangle 30">
                  <a:extLst>
                    <a:ext uri="{FF2B5EF4-FFF2-40B4-BE49-F238E27FC236}">
                      <a16:creationId xmlns:a16="http://schemas.microsoft.com/office/drawing/2014/main" id="{9B86D0D9-E28C-4857-B63B-89CC6424A2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49618" y="4143118"/>
                  <a:ext cx="92974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kern="0" dirty="0">
                      <a:solidFill>
                        <a:srgbClr val="000000"/>
                      </a:solidFill>
                      <a:latin typeface="Courier New" pitchFamily="49" charset="0"/>
                      <a:ea typeface="ＭＳ Ｐゴシック" charset="-128"/>
                      <a:cs typeface="Arial" pitchFamily="34" charset="0"/>
                    </a:rPr>
                    <a:t>-</a:t>
                  </a:r>
                  <a:endParaRPr lang="en-US" sz="1200" b="1" kern="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572" name="Rectangle 31">
                  <a:extLst>
                    <a:ext uri="{FF2B5EF4-FFF2-40B4-BE49-F238E27FC236}">
                      <a16:creationId xmlns:a16="http://schemas.microsoft.com/office/drawing/2014/main" id="{50BA7C4D-791E-4411-AC42-0F6A5D7795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51077" y="4129105"/>
                  <a:ext cx="461643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4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charset="-128"/>
                      <a:cs typeface="Arial" panose="020B0604020202020204" pitchFamily="34" charset="0"/>
                    </a:rPr>
                    <a:t>10</a:t>
                  </a:r>
                  <a:endParaRPr lang="en-US" sz="14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3" name="Rectangle 32">
                  <a:extLst>
                    <a:ext uri="{FF2B5EF4-FFF2-40B4-BE49-F238E27FC236}">
                      <a16:creationId xmlns:a16="http://schemas.microsoft.com/office/drawing/2014/main" id="{FA66D9E9-B522-48ED-A0CB-70C30F04DD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3190" y="4143118"/>
                  <a:ext cx="92974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kern="0" dirty="0">
                      <a:solidFill>
                        <a:srgbClr val="000000"/>
                      </a:solidFill>
                      <a:latin typeface="Courier New" pitchFamily="49" charset="0"/>
                      <a:ea typeface="ＭＳ Ｐゴシック" charset="-128"/>
                      <a:cs typeface="Arial" pitchFamily="34" charset="0"/>
                    </a:rPr>
                    <a:t>-</a:t>
                  </a:r>
                  <a:endParaRPr lang="en-US" sz="1200" b="1" kern="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574" name="Rectangle 33">
                  <a:extLst>
                    <a:ext uri="{FF2B5EF4-FFF2-40B4-BE49-F238E27FC236}">
                      <a16:creationId xmlns:a16="http://schemas.microsoft.com/office/drawing/2014/main" id="{58E1A207-7504-41FF-81B6-4599988E60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51864" y="3710352"/>
                  <a:ext cx="92974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kern="0" dirty="0">
                      <a:solidFill>
                        <a:schemeClr val="bg1"/>
                      </a:solidFill>
                      <a:latin typeface="Courier New" pitchFamily="49" charset="0"/>
                      <a:ea typeface="ＭＳ Ｐゴシック" charset="-128"/>
                      <a:cs typeface="Arial" pitchFamily="34" charset="0"/>
                    </a:rPr>
                    <a:t>-</a:t>
                  </a:r>
                  <a:endParaRPr lang="en-US" sz="1200" b="1" kern="0" dirty="0">
                    <a:solidFill>
                      <a:schemeClr val="bg1"/>
                    </a:solidFill>
                    <a:latin typeface="Arial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575" name="Rectangle 36">
                  <a:extLst>
                    <a:ext uri="{FF2B5EF4-FFF2-40B4-BE49-F238E27FC236}">
                      <a16:creationId xmlns:a16="http://schemas.microsoft.com/office/drawing/2014/main" id="{80E7976F-3865-4EAB-88CB-1283F0AF83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38696" y="3710352"/>
                  <a:ext cx="92974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kern="0" dirty="0">
                      <a:solidFill>
                        <a:schemeClr val="bg1"/>
                      </a:solidFill>
                      <a:latin typeface="Courier New" pitchFamily="49" charset="0"/>
                      <a:ea typeface="ＭＳ Ｐゴシック" charset="-128"/>
                      <a:cs typeface="Arial" pitchFamily="34" charset="0"/>
                    </a:rPr>
                    <a:t>-</a:t>
                  </a:r>
                  <a:endParaRPr lang="en-US" sz="1200" b="1" kern="0" dirty="0">
                    <a:solidFill>
                      <a:schemeClr val="bg1"/>
                    </a:solidFill>
                    <a:latin typeface="Arial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576" name="Rectangle 37">
                  <a:extLst>
                    <a:ext uri="{FF2B5EF4-FFF2-40B4-BE49-F238E27FC236}">
                      <a16:creationId xmlns:a16="http://schemas.microsoft.com/office/drawing/2014/main" id="{5FA02417-9801-4985-945C-038414177A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49619" y="2856861"/>
                  <a:ext cx="92974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kern="0" dirty="0">
                      <a:solidFill>
                        <a:srgbClr val="FFFFFF"/>
                      </a:solidFill>
                      <a:latin typeface="Courier New" pitchFamily="49" charset="0"/>
                      <a:ea typeface="ＭＳ Ｐゴシック" charset="-128"/>
                      <a:cs typeface="Arial" pitchFamily="34" charset="0"/>
                    </a:rPr>
                    <a:t>-</a:t>
                  </a:r>
                  <a:endParaRPr lang="en-US" sz="1200" b="1" kern="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577" name="Rectangle 40">
                  <a:extLst>
                    <a:ext uri="{FF2B5EF4-FFF2-40B4-BE49-F238E27FC236}">
                      <a16:creationId xmlns:a16="http://schemas.microsoft.com/office/drawing/2014/main" id="{2E664014-C950-4C59-855B-981CFD86B6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7682" y="2856861"/>
                  <a:ext cx="92974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kern="0" dirty="0">
                      <a:solidFill>
                        <a:srgbClr val="FFFFFF"/>
                      </a:solidFill>
                      <a:latin typeface="Courier New" pitchFamily="49" charset="0"/>
                      <a:ea typeface="ＭＳ Ｐゴシック" charset="-128"/>
                      <a:cs typeface="Arial" pitchFamily="34" charset="0"/>
                    </a:rPr>
                    <a:t>-</a:t>
                  </a:r>
                  <a:endParaRPr lang="en-US" sz="1200" b="1" kern="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578" name="Rectangle 41">
                  <a:extLst>
                    <a:ext uri="{FF2B5EF4-FFF2-40B4-BE49-F238E27FC236}">
                      <a16:creationId xmlns:a16="http://schemas.microsoft.com/office/drawing/2014/main" id="{49A2E25F-5AA9-4E3F-9C03-98C0182FD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49618" y="3290614"/>
                  <a:ext cx="92974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kern="0" dirty="0">
                      <a:solidFill>
                        <a:srgbClr val="FFFFFF"/>
                      </a:solidFill>
                      <a:latin typeface="Courier New" pitchFamily="49" charset="0"/>
                      <a:ea typeface="ＭＳ Ｐゴシック" charset="-128"/>
                      <a:cs typeface="Arial" pitchFamily="34" charset="0"/>
                    </a:rPr>
                    <a:t>-</a:t>
                  </a:r>
                  <a:endParaRPr lang="en-US" sz="1200" b="1" kern="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579" name="Rectangle 43">
                  <a:extLst>
                    <a:ext uri="{FF2B5EF4-FFF2-40B4-BE49-F238E27FC236}">
                      <a16:creationId xmlns:a16="http://schemas.microsoft.com/office/drawing/2014/main" id="{FF66A82C-1D14-4381-88D1-6FAF854128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51077" y="3276600"/>
                  <a:ext cx="461643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400" kern="0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ＭＳ Ｐゴシック" charset="-128"/>
                      <a:cs typeface="Arial" panose="020B0604020202020204" pitchFamily="34" charset="0"/>
                    </a:rPr>
                    <a:t>20</a:t>
                  </a:r>
                  <a:endParaRPr lang="en-US" sz="14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0" name="Rectangle 44">
                  <a:extLst>
                    <a:ext uri="{FF2B5EF4-FFF2-40B4-BE49-F238E27FC236}">
                      <a16:creationId xmlns:a16="http://schemas.microsoft.com/office/drawing/2014/main" id="{D213CB7F-13A3-4C9D-82C3-B300927524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0943" y="3290614"/>
                  <a:ext cx="92974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kern="0" dirty="0">
                      <a:solidFill>
                        <a:srgbClr val="FFFFFF"/>
                      </a:solidFill>
                      <a:latin typeface="Courier New" pitchFamily="49" charset="0"/>
                      <a:ea typeface="ＭＳ Ｐゴシック" charset="-128"/>
                      <a:cs typeface="Arial" pitchFamily="34" charset="0"/>
                    </a:rPr>
                    <a:t>-</a:t>
                  </a:r>
                  <a:endParaRPr lang="en-US" sz="1200" b="1" kern="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581" name="Rectangle 45">
                  <a:extLst>
                    <a:ext uri="{FF2B5EF4-FFF2-40B4-BE49-F238E27FC236}">
                      <a16:creationId xmlns:a16="http://schemas.microsoft.com/office/drawing/2014/main" id="{0B5D262A-9F89-49F0-BF34-DBA4E672CA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49618" y="4574290"/>
                  <a:ext cx="92974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kern="0" dirty="0">
                      <a:latin typeface="Courier New" pitchFamily="49" charset="0"/>
                      <a:ea typeface="ＭＳ Ｐゴシック" charset="-128"/>
                      <a:cs typeface="Arial" pitchFamily="34" charset="0"/>
                    </a:rPr>
                    <a:t>-</a:t>
                  </a:r>
                  <a:endParaRPr lang="en-US" sz="1200" b="1" kern="0" dirty="0">
                    <a:latin typeface="Arial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582" name="Rectangle 48">
                  <a:extLst>
                    <a:ext uri="{FF2B5EF4-FFF2-40B4-BE49-F238E27FC236}">
                      <a16:creationId xmlns:a16="http://schemas.microsoft.com/office/drawing/2014/main" id="{384E3D29-E2FD-4A81-B0E9-0B18005DFB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7682" y="4574290"/>
                  <a:ext cx="92974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kern="0" dirty="0">
                      <a:latin typeface="Courier New" pitchFamily="49" charset="0"/>
                      <a:ea typeface="ＭＳ Ｐゴシック" charset="-128"/>
                      <a:cs typeface="Arial" pitchFamily="34" charset="0"/>
                    </a:rPr>
                    <a:t>-</a:t>
                  </a:r>
                  <a:endParaRPr lang="en-US" sz="1200" b="1" kern="0" dirty="0">
                    <a:latin typeface="Arial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583" name="Rectangle 49">
                  <a:extLst>
                    <a:ext uri="{FF2B5EF4-FFF2-40B4-BE49-F238E27FC236}">
                      <a16:creationId xmlns:a16="http://schemas.microsoft.com/office/drawing/2014/main" id="{D4B38860-5961-4958-AD2E-FDD4971972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49618" y="5004470"/>
                  <a:ext cx="92974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kern="0" dirty="0">
                      <a:latin typeface="Courier New" pitchFamily="49" charset="0"/>
                      <a:ea typeface="ＭＳ Ｐゴシック" charset="-128"/>
                      <a:cs typeface="Arial" pitchFamily="34" charset="0"/>
                    </a:rPr>
                    <a:t>-</a:t>
                  </a:r>
                  <a:endParaRPr lang="en-US" sz="1200" b="1" kern="0" dirty="0">
                    <a:latin typeface="Arial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584" name="Rectangle 51">
                  <a:extLst>
                    <a:ext uri="{FF2B5EF4-FFF2-40B4-BE49-F238E27FC236}">
                      <a16:creationId xmlns:a16="http://schemas.microsoft.com/office/drawing/2014/main" id="{34C8E6D6-D58F-4562-A398-9F6F1B8568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51077" y="4976442"/>
                  <a:ext cx="461643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400" kern="0" dirty="0">
                      <a:latin typeface="Arial" panose="020B0604020202020204" pitchFamily="34" charset="0"/>
                      <a:ea typeface="ＭＳ Ｐゴシック" charset="-128"/>
                      <a:cs typeface="Arial" panose="020B0604020202020204" pitchFamily="34" charset="0"/>
                    </a:rPr>
                    <a:t>00</a:t>
                  </a:r>
                </a:p>
              </p:txBody>
            </p:sp>
            <p:sp>
              <p:nvSpPr>
                <p:cNvPr id="585" name="Rectangle 52">
                  <a:extLst>
                    <a:ext uri="{FF2B5EF4-FFF2-40B4-BE49-F238E27FC236}">
                      <a16:creationId xmlns:a16="http://schemas.microsoft.com/office/drawing/2014/main" id="{5132570E-0EF2-4DE5-B108-FC1F6318CD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7682" y="5004470"/>
                  <a:ext cx="92974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kern="0" dirty="0">
                      <a:latin typeface="Courier New" pitchFamily="49" charset="0"/>
                      <a:ea typeface="ＭＳ Ｐゴシック" charset="-128"/>
                      <a:cs typeface="Arial" pitchFamily="34" charset="0"/>
                    </a:rPr>
                    <a:t>-</a:t>
                  </a:r>
                  <a:endParaRPr lang="en-US" sz="1200" b="1" kern="0" dirty="0">
                    <a:latin typeface="Arial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586" name="Rectangle 53">
                  <a:extLst>
                    <a:ext uri="{FF2B5EF4-FFF2-40B4-BE49-F238E27FC236}">
                      <a16:creationId xmlns:a16="http://schemas.microsoft.com/office/drawing/2014/main" id="{7ABAD429-9191-45E8-835F-136183E255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49618" y="5439504"/>
                  <a:ext cx="92974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kern="0" dirty="0">
                      <a:latin typeface="Courier New" pitchFamily="49" charset="0"/>
                      <a:ea typeface="ＭＳ Ｐゴシック" charset="-128"/>
                      <a:cs typeface="Arial" pitchFamily="34" charset="0"/>
                    </a:rPr>
                    <a:t>-</a:t>
                  </a:r>
                  <a:endParaRPr lang="en-US" sz="1200" b="1" kern="0" dirty="0">
                    <a:latin typeface="Arial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587" name="Rectangle 56">
                  <a:extLst>
                    <a:ext uri="{FF2B5EF4-FFF2-40B4-BE49-F238E27FC236}">
                      <a16:creationId xmlns:a16="http://schemas.microsoft.com/office/drawing/2014/main" id="{1D3F5CAF-BB2B-4BB7-8D85-612674CA80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3190" y="5439504"/>
                  <a:ext cx="92974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kern="0" dirty="0">
                      <a:latin typeface="Courier New" pitchFamily="49" charset="0"/>
                      <a:ea typeface="ＭＳ Ｐゴシック" charset="-128"/>
                      <a:cs typeface="Arial" pitchFamily="34" charset="0"/>
                    </a:rPr>
                    <a:t>-</a:t>
                  </a:r>
                  <a:endParaRPr lang="en-US" sz="1200" b="1" kern="0" dirty="0">
                    <a:latin typeface="Arial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588" name="Rectangle 57">
                  <a:extLst>
                    <a:ext uri="{FF2B5EF4-FFF2-40B4-BE49-F238E27FC236}">
                      <a16:creationId xmlns:a16="http://schemas.microsoft.com/office/drawing/2014/main" id="{2DD1A5F0-B3DA-4110-B84E-42C7806D18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49618" y="5860263"/>
                  <a:ext cx="92974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kern="0" dirty="0">
                      <a:solidFill>
                        <a:srgbClr val="FFFFFF"/>
                      </a:solidFill>
                      <a:latin typeface="Courier New" pitchFamily="49" charset="0"/>
                      <a:ea typeface="ＭＳ Ｐゴシック" charset="-128"/>
                      <a:cs typeface="Arial" pitchFamily="34" charset="0"/>
                    </a:rPr>
                    <a:t>-</a:t>
                  </a:r>
                  <a:endParaRPr lang="en-US" sz="1200" b="1" kern="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589" name="Rectangle 59">
                  <a:extLst>
                    <a:ext uri="{FF2B5EF4-FFF2-40B4-BE49-F238E27FC236}">
                      <a16:creationId xmlns:a16="http://schemas.microsoft.com/office/drawing/2014/main" id="{97BA46E6-3ED6-46C9-B245-2C8F0F92DA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51077" y="5832234"/>
                  <a:ext cx="461643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400" kern="0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ＭＳ Ｐゴシック" charset="-128"/>
                      <a:cs typeface="Arial" panose="020B0604020202020204" pitchFamily="34" charset="0"/>
                    </a:rPr>
                    <a:t>-10</a:t>
                  </a:r>
                  <a:endParaRPr lang="en-US" sz="14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0" name="Rectangle 60">
                  <a:extLst>
                    <a:ext uri="{FF2B5EF4-FFF2-40B4-BE49-F238E27FC236}">
                      <a16:creationId xmlns:a16="http://schemas.microsoft.com/office/drawing/2014/main" id="{016D5176-6040-4224-B4A2-7FB2F5BEA8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7682" y="5860263"/>
                  <a:ext cx="92974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kern="0" dirty="0">
                      <a:solidFill>
                        <a:srgbClr val="FFFFFF"/>
                      </a:solidFill>
                      <a:latin typeface="Courier New" pitchFamily="49" charset="0"/>
                      <a:ea typeface="ＭＳ Ｐゴシック" charset="-128"/>
                      <a:cs typeface="Arial" pitchFamily="34" charset="0"/>
                    </a:rPr>
                    <a:t>-</a:t>
                  </a:r>
                  <a:endParaRPr lang="en-US" sz="1200" b="1" kern="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591" name="Rectangle 61">
                  <a:extLst>
                    <a:ext uri="{FF2B5EF4-FFF2-40B4-BE49-F238E27FC236}">
                      <a16:creationId xmlns:a16="http://schemas.microsoft.com/office/drawing/2014/main" id="{779676B4-7E93-4ABA-9BA8-4AE726348B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49618" y="6270370"/>
                  <a:ext cx="92974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kern="0" dirty="0">
                      <a:solidFill>
                        <a:srgbClr val="FFFFFF"/>
                      </a:solidFill>
                      <a:latin typeface="Courier New" pitchFamily="49" charset="0"/>
                      <a:ea typeface="ＭＳ Ｐゴシック" charset="-128"/>
                      <a:cs typeface="Arial" pitchFamily="34" charset="0"/>
                    </a:rPr>
                    <a:t>-</a:t>
                  </a:r>
                  <a:endParaRPr lang="en-US" sz="1200" b="1" kern="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  <p:sp>
              <p:nvSpPr>
                <p:cNvPr id="592" name="Rectangle 64">
                  <a:extLst>
                    <a:ext uri="{FF2B5EF4-FFF2-40B4-BE49-F238E27FC236}">
                      <a16:creationId xmlns:a16="http://schemas.microsoft.com/office/drawing/2014/main" id="{40A78742-D90C-40D2-9D23-40F493AC45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7682" y="6270370"/>
                  <a:ext cx="92974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200" b="1" kern="0" dirty="0">
                      <a:solidFill>
                        <a:srgbClr val="FFFFFF"/>
                      </a:solidFill>
                      <a:latin typeface="Courier New" pitchFamily="49" charset="0"/>
                      <a:ea typeface="ＭＳ Ｐゴシック" charset="-128"/>
                      <a:cs typeface="Arial" pitchFamily="34" charset="0"/>
                    </a:rPr>
                    <a:t>-</a:t>
                  </a:r>
                  <a:endParaRPr lang="en-US" sz="1200" b="1" kern="0" dirty="0">
                    <a:solidFill>
                      <a:prstClr val="black"/>
                    </a:solidFill>
                    <a:latin typeface="Arial" charset="0"/>
                    <a:ea typeface="ＭＳ Ｐゴシック" charset="-128"/>
                    <a:cs typeface="Arial" pitchFamily="34" charset="0"/>
                  </a:endParaRPr>
                </a:p>
              </p:txBody>
            </p:sp>
          </p:grpSp>
          <p:cxnSp>
            <p:nvCxnSpPr>
              <p:cNvPr id="556" name="Straight Connector 555">
                <a:extLst>
                  <a:ext uri="{FF2B5EF4-FFF2-40B4-BE49-F238E27FC236}">
                    <a16:creationId xmlns:a16="http://schemas.microsoft.com/office/drawing/2014/main" id="{0A0529B8-AE48-473B-AB5E-4272FFB71382}"/>
                  </a:ext>
                </a:extLst>
              </p:cNvPr>
              <p:cNvCxnSpPr/>
              <p:nvPr/>
            </p:nvCxnSpPr>
            <p:spPr>
              <a:xfrm flipH="1">
                <a:off x="5316167" y="1992923"/>
                <a:ext cx="21978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57" name="Straight Connector 556">
                <a:extLst>
                  <a:ext uri="{FF2B5EF4-FFF2-40B4-BE49-F238E27FC236}">
                    <a16:creationId xmlns:a16="http://schemas.microsoft.com/office/drawing/2014/main" id="{B5E1F5DF-71EF-4DFD-BB9A-66712A4FF357}"/>
                  </a:ext>
                </a:extLst>
              </p:cNvPr>
              <p:cNvCxnSpPr/>
              <p:nvPr/>
            </p:nvCxnSpPr>
            <p:spPr>
              <a:xfrm flipH="1">
                <a:off x="5316167" y="3206264"/>
                <a:ext cx="21978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58" name="Straight Connector 557">
                <a:extLst>
                  <a:ext uri="{FF2B5EF4-FFF2-40B4-BE49-F238E27FC236}">
                    <a16:creationId xmlns:a16="http://schemas.microsoft.com/office/drawing/2014/main" id="{82FF6355-4B74-4832-9DAB-A259FA5CD5AB}"/>
                  </a:ext>
                </a:extLst>
              </p:cNvPr>
              <p:cNvCxnSpPr/>
              <p:nvPr/>
            </p:nvCxnSpPr>
            <p:spPr>
              <a:xfrm flipH="1">
                <a:off x="5316167" y="3537660"/>
                <a:ext cx="21978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59" name="Straight Connector 558">
                <a:extLst>
                  <a:ext uri="{FF2B5EF4-FFF2-40B4-BE49-F238E27FC236}">
                    <a16:creationId xmlns:a16="http://schemas.microsoft.com/office/drawing/2014/main" id="{CB3A352B-AD7E-4363-95EE-5B800A8BC1B1}"/>
                  </a:ext>
                </a:extLst>
              </p:cNvPr>
              <p:cNvCxnSpPr/>
              <p:nvPr/>
            </p:nvCxnSpPr>
            <p:spPr>
              <a:xfrm flipH="1">
                <a:off x="5316167" y="3901331"/>
                <a:ext cx="21978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60" name="Straight Connector 559">
                <a:extLst>
                  <a:ext uri="{FF2B5EF4-FFF2-40B4-BE49-F238E27FC236}">
                    <a16:creationId xmlns:a16="http://schemas.microsoft.com/office/drawing/2014/main" id="{88C7F967-30D3-42CA-9176-431D79B127A8}"/>
                  </a:ext>
                </a:extLst>
              </p:cNvPr>
              <p:cNvCxnSpPr/>
              <p:nvPr/>
            </p:nvCxnSpPr>
            <p:spPr>
              <a:xfrm flipH="1">
                <a:off x="5316167" y="4161686"/>
                <a:ext cx="21978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561" name="Straight Connector 560">
                <a:extLst>
                  <a:ext uri="{FF2B5EF4-FFF2-40B4-BE49-F238E27FC236}">
                    <a16:creationId xmlns:a16="http://schemas.microsoft.com/office/drawing/2014/main" id="{AF8505CE-2AC9-4E08-B2F7-C2D066959AD8}"/>
                  </a:ext>
                </a:extLst>
              </p:cNvPr>
              <p:cNvCxnSpPr/>
              <p:nvPr/>
            </p:nvCxnSpPr>
            <p:spPr>
              <a:xfrm flipH="1">
                <a:off x="5316167" y="5909706"/>
                <a:ext cx="21978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508" name="TextBox 507">
              <a:extLst>
                <a:ext uri="{FF2B5EF4-FFF2-40B4-BE49-F238E27FC236}">
                  <a16:creationId xmlns:a16="http://schemas.microsoft.com/office/drawing/2014/main" id="{10EB2447-F0D5-4BDB-8E9F-433C1E8A809D}"/>
                </a:ext>
              </a:extLst>
            </p:cNvPr>
            <p:cNvSpPr txBox="1"/>
            <p:nvPr/>
          </p:nvSpPr>
          <p:spPr>
            <a:xfrm>
              <a:off x="453924" y="24132875"/>
              <a:ext cx="7849587" cy="36105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EpiMatrix excess and shortfall in predicted aggregate immunogenicity relative to a random peptide standard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EpiMatrix Cluster Scores above ten are comparable to those of known promiscuous Class II epitopes, commonly used as positive controls in T cell assays and included for reference on the left side of the scale</a:t>
              </a:r>
            </a:p>
          </p:txBody>
        </p:sp>
        <p:grpSp>
          <p:nvGrpSpPr>
            <p:cNvPr id="509" name="Group 508">
              <a:extLst>
                <a:ext uri="{FF2B5EF4-FFF2-40B4-BE49-F238E27FC236}">
                  <a16:creationId xmlns:a16="http://schemas.microsoft.com/office/drawing/2014/main" id="{502CD652-822C-4B84-916E-0E9333B0F9A3}"/>
                </a:ext>
              </a:extLst>
            </p:cNvPr>
            <p:cNvGrpSpPr/>
            <p:nvPr/>
          </p:nvGrpSpPr>
          <p:grpSpPr>
            <a:xfrm>
              <a:off x="8589534" y="27259047"/>
              <a:ext cx="7447582" cy="9385764"/>
              <a:chOff x="9207790" y="17948367"/>
              <a:chExt cx="7341740" cy="9385764"/>
            </a:xfrm>
          </p:grpSpPr>
          <p:sp>
            <p:nvSpPr>
              <p:cNvPr id="513" name="TextBox 1">
                <a:extLst>
                  <a:ext uri="{FF2B5EF4-FFF2-40B4-BE49-F238E27FC236}">
                    <a16:creationId xmlns:a16="http://schemas.microsoft.com/office/drawing/2014/main" id="{8FEE3BCD-EC28-4320-A90C-C87420A15A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91038" y="19341516"/>
                <a:ext cx="65915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  <a:defRPr/>
                </a:pPr>
                <a:r>
                  <a:rPr lang="en-US" altLang="en-US" sz="1800" b="1">
                    <a:solidFill>
                      <a:srgbClr val="000000"/>
                    </a:solidFill>
                    <a:cs typeface="Arial" pitchFamily="34" charset="0"/>
                  </a:rPr>
                  <a:t>TCR</a:t>
                </a:r>
              </a:p>
            </p:txBody>
          </p:sp>
          <p:sp>
            <p:nvSpPr>
              <p:cNvPr id="514" name="TextBox 8">
                <a:extLst>
                  <a:ext uri="{FF2B5EF4-FFF2-40B4-BE49-F238E27FC236}">
                    <a16:creationId xmlns:a16="http://schemas.microsoft.com/office/drawing/2014/main" id="{7AB42C86-10CF-4E57-A6C2-C808A5784F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25953" y="21904417"/>
                <a:ext cx="7104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  <a:defRPr/>
                </a:pPr>
                <a:r>
                  <a:rPr lang="en-US" altLang="en-US" sz="1800" b="1" dirty="0">
                    <a:solidFill>
                      <a:srgbClr val="000000"/>
                    </a:solidFill>
                    <a:cs typeface="Arial" pitchFamily="34" charset="0"/>
                  </a:rPr>
                  <a:t>MHC</a:t>
                </a:r>
              </a:p>
            </p:txBody>
          </p:sp>
          <p:grpSp>
            <p:nvGrpSpPr>
              <p:cNvPr id="515" name="Group 32">
                <a:extLst>
                  <a:ext uri="{FF2B5EF4-FFF2-40B4-BE49-F238E27FC236}">
                    <a16:creationId xmlns:a16="http://schemas.microsoft.com/office/drawing/2014/main" id="{7593DADF-995A-49BD-827D-5B350D27C8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49324" y="23227724"/>
                <a:ext cx="4129087" cy="1530767"/>
                <a:chOff x="1600200" y="4443729"/>
                <a:chExt cx="5486400" cy="2170747"/>
              </a:xfrm>
            </p:grpSpPr>
            <p:grpSp>
              <p:nvGrpSpPr>
                <p:cNvPr id="529" name="Group 31">
                  <a:extLst>
                    <a:ext uri="{FF2B5EF4-FFF2-40B4-BE49-F238E27FC236}">
                      <a16:creationId xmlns:a16="http://schemas.microsoft.com/office/drawing/2014/main" id="{1AAED882-5D52-4CCA-88BF-5BAE83B46B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00200" y="5257800"/>
                  <a:ext cx="5486400" cy="533400"/>
                  <a:chOff x="2057400" y="5467350"/>
                  <a:chExt cx="5486400" cy="533400"/>
                </a:xfrm>
              </p:grpSpPr>
              <p:sp>
                <p:nvSpPr>
                  <p:cNvPr id="532" name="Oval 531">
                    <a:extLst>
                      <a:ext uri="{FF2B5EF4-FFF2-40B4-BE49-F238E27FC236}">
                        <a16:creationId xmlns:a16="http://schemas.microsoft.com/office/drawing/2014/main" id="{C418E0A0-046C-40CC-B11D-FB8152312A71}"/>
                      </a:ext>
                    </a:extLst>
                  </p:cNvPr>
                  <p:cNvSpPr/>
                  <p:nvPr/>
                </p:nvSpPr>
                <p:spPr>
                  <a:xfrm>
                    <a:off x="2057400" y="5468214"/>
                    <a:ext cx="609599" cy="53353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1F497D">
                          <a:lumMod val="75000"/>
                        </a:srgbClr>
                      </a:gs>
                      <a:gs pos="87000">
                        <a:srgbClr val="1F497D">
                          <a:lumMod val="60000"/>
                          <a:lumOff val="40000"/>
                        </a:srgbClr>
                      </a:gs>
                      <a:gs pos="100000">
                        <a:srgbClr val="4F81BD">
                          <a:lumMod val="40000"/>
                          <a:lumOff val="60000"/>
                        </a:srgbClr>
                      </a:gs>
                    </a:gsLst>
                    <a:lin ang="16200000" scaled="1"/>
                    <a:tileRect/>
                  </a:gradFill>
                  <a:ln w="9525" cap="flat" cmpd="sng" algn="ctr">
                    <a:solidFill>
                      <a:srgbClr val="003366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rgbClr val="FFFFFF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533" name="Oval 532">
                    <a:extLst>
                      <a:ext uri="{FF2B5EF4-FFF2-40B4-BE49-F238E27FC236}">
                        <a16:creationId xmlns:a16="http://schemas.microsoft.com/office/drawing/2014/main" id="{48758D58-BF2F-44B0-8B69-BEECAE3A6549}"/>
                      </a:ext>
                    </a:extLst>
                  </p:cNvPr>
                  <p:cNvSpPr/>
                  <p:nvPr/>
                </p:nvSpPr>
                <p:spPr>
                  <a:xfrm>
                    <a:off x="6934201" y="5468214"/>
                    <a:ext cx="609599" cy="53353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1F497D">
                          <a:lumMod val="75000"/>
                        </a:srgbClr>
                      </a:gs>
                      <a:gs pos="87000">
                        <a:srgbClr val="1F497D">
                          <a:lumMod val="60000"/>
                          <a:lumOff val="40000"/>
                        </a:srgbClr>
                      </a:gs>
                      <a:gs pos="100000">
                        <a:srgbClr val="4F81BD">
                          <a:lumMod val="40000"/>
                          <a:lumOff val="60000"/>
                        </a:srgbClr>
                      </a:gs>
                    </a:gsLst>
                    <a:lin ang="16200000" scaled="1"/>
                    <a:tileRect/>
                  </a:gradFill>
                  <a:ln w="9525" cap="flat" cmpd="sng" algn="ctr">
                    <a:solidFill>
                      <a:srgbClr val="003366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rgbClr val="FFFFFF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534" name="Oval 533">
                    <a:extLst>
                      <a:ext uri="{FF2B5EF4-FFF2-40B4-BE49-F238E27FC236}">
                        <a16:creationId xmlns:a16="http://schemas.microsoft.com/office/drawing/2014/main" id="{1D54FD12-9F98-4E6D-B48D-193AD28C0043}"/>
                      </a:ext>
                    </a:extLst>
                  </p:cNvPr>
                  <p:cNvSpPr/>
                  <p:nvPr/>
                </p:nvSpPr>
                <p:spPr>
                  <a:xfrm>
                    <a:off x="2666999" y="5468214"/>
                    <a:ext cx="609601" cy="5335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6600"/>
                      </a:gs>
                      <a:gs pos="87000">
                        <a:srgbClr val="33CC33"/>
                      </a:gs>
                      <a:gs pos="100000">
                        <a:srgbClr val="9BBB59">
                          <a:lumMod val="60000"/>
                          <a:lumOff val="4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0066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rgbClr val="FF0000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535" name="Oval 534">
                    <a:extLst>
                      <a:ext uri="{FF2B5EF4-FFF2-40B4-BE49-F238E27FC236}">
                        <a16:creationId xmlns:a16="http://schemas.microsoft.com/office/drawing/2014/main" id="{A157A1F8-9911-4A38-B498-6ED09AD65248}"/>
                      </a:ext>
                    </a:extLst>
                  </p:cNvPr>
                  <p:cNvSpPr/>
                  <p:nvPr/>
                </p:nvSpPr>
                <p:spPr>
                  <a:xfrm>
                    <a:off x="3886200" y="5468214"/>
                    <a:ext cx="609601" cy="53353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1F497D">
                          <a:lumMod val="75000"/>
                        </a:srgbClr>
                      </a:gs>
                      <a:gs pos="87000">
                        <a:srgbClr val="1F497D">
                          <a:lumMod val="60000"/>
                          <a:lumOff val="40000"/>
                        </a:srgbClr>
                      </a:gs>
                      <a:gs pos="100000">
                        <a:srgbClr val="4F81BD">
                          <a:lumMod val="40000"/>
                          <a:lumOff val="60000"/>
                        </a:srgbClr>
                      </a:gs>
                    </a:gsLst>
                    <a:lin ang="16200000" scaled="1"/>
                    <a:tileRect/>
                  </a:gradFill>
                  <a:ln w="9525" cap="flat" cmpd="sng" algn="ctr">
                    <a:solidFill>
                      <a:srgbClr val="003366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rgbClr val="FFFFFF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536" name="Oval 535">
                    <a:extLst>
                      <a:ext uri="{FF2B5EF4-FFF2-40B4-BE49-F238E27FC236}">
                        <a16:creationId xmlns:a16="http://schemas.microsoft.com/office/drawing/2014/main" id="{1AD91739-D498-4742-BF97-CD2704175418}"/>
                      </a:ext>
                    </a:extLst>
                  </p:cNvPr>
                  <p:cNvSpPr/>
                  <p:nvPr/>
                </p:nvSpPr>
                <p:spPr>
                  <a:xfrm>
                    <a:off x="5105400" y="5468214"/>
                    <a:ext cx="609601" cy="53353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1F497D">
                          <a:lumMod val="75000"/>
                        </a:srgbClr>
                      </a:gs>
                      <a:gs pos="87000">
                        <a:srgbClr val="1F497D">
                          <a:lumMod val="60000"/>
                          <a:lumOff val="40000"/>
                        </a:srgbClr>
                      </a:gs>
                      <a:gs pos="100000">
                        <a:srgbClr val="4F81BD">
                          <a:lumMod val="40000"/>
                          <a:lumOff val="60000"/>
                        </a:srgbClr>
                      </a:gs>
                    </a:gsLst>
                    <a:lin ang="16200000" scaled="1"/>
                    <a:tileRect/>
                  </a:gradFill>
                  <a:ln w="9525" cap="flat" cmpd="sng" algn="ctr">
                    <a:solidFill>
                      <a:srgbClr val="003366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rgbClr val="FFFFFF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537" name="Oval 536">
                    <a:extLst>
                      <a:ext uri="{FF2B5EF4-FFF2-40B4-BE49-F238E27FC236}">
                        <a16:creationId xmlns:a16="http://schemas.microsoft.com/office/drawing/2014/main" id="{62D0240C-F5D7-4061-9327-22F33A874E4E}"/>
                      </a:ext>
                    </a:extLst>
                  </p:cNvPr>
                  <p:cNvSpPr/>
                  <p:nvPr/>
                </p:nvSpPr>
                <p:spPr>
                  <a:xfrm>
                    <a:off x="3276600" y="5468214"/>
                    <a:ext cx="609599" cy="5335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6600"/>
                      </a:gs>
                      <a:gs pos="87000">
                        <a:srgbClr val="33CC33"/>
                      </a:gs>
                      <a:gs pos="100000">
                        <a:srgbClr val="9BBB59">
                          <a:lumMod val="60000"/>
                          <a:lumOff val="4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0066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rgbClr val="FF0000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538" name="Oval 537">
                    <a:extLst>
                      <a:ext uri="{FF2B5EF4-FFF2-40B4-BE49-F238E27FC236}">
                        <a16:creationId xmlns:a16="http://schemas.microsoft.com/office/drawing/2014/main" id="{88498B22-7F6C-48CF-8FEE-59DCDA274A8D}"/>
                      </a:ext>
                    </a:extLst>
                  </p:cNvPr>
                  <p:cNvSpPr/>
                  <p:nvPr/>
                </p:nvSpPr>
                <p:spPr>
                  <a:xfrm>
                    <a:off x="4495800" y="5468214"/>
                    <a:ext cx="609599" cy="5335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6600"/>
                      </a:gs>
                      <a:gs pos="87000">
                        <a:srgbClr val="33CC33"/>
                      </a:gs>
                      <a:gs pos="100000">
                        <a:srgbClr val="9BBB59">
                          <a:lumMod val="60000"/>
                          <a:lumOff val="4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0066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rgbClr val="FF0000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539" name="Oval 538">
                    <a:extLst>
                      <a:ext uri="{FF2B5EF4-FFF2-40B4-BE49-F238E27FC236}">
                        <a16:creationId xmlns:a16="http://schemas.microsoft.com/office/drawing/2014/main" id="{A9807239-F6E2-4699-A58C-D06C6ADE2C1E}"/>
                      </a:ext>
                    </a:extLst>
                  </p:cNvPr>
                  <p:cNvSpPr/>
                  <p:nvPr/>
                </p:nvSpPr>
                <p:spPr>
                  <a:xfrm>
                    <a:off x="6324600" y="5468214"/>
                    <a:ext cx="609601" cy="5335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6600"/>
                      </a:gs>
                      <a:gs pos="87000">
                        <a:srgbClr val="33CC33"/>
                      </a:gs>
                      <a:gs pos="100000">
                        <a:srgbClr val="9BBB59">
                          <a:lumMod val="60000"/>
                          <a:lumOff val="4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0066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rgbClr val="FF0000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540" name="Oval 539">
                    <a:extLst>
                      <a:ext uri="{FF2B5EF4-FFF2-40B4-BE49-F238E27FC236}">
                        <a16:creationId xmlns:a16="http://schemas.microsoft.com/office/drawing/2014/main" id="{BA52E532-B54B-4F19-BEBC-9186E62E9DBC}"/>
                      </a:ext>
                    </a:extLst>
                  </p:cNvPr>
                  <p:cNvSpPr/>
                  <p:nvPr/>
                </p:nvSpPr>
                <p:spPr>
                  <a:xfrm>
                    <a:off x="5715000" y="5468214"/>
                    <a:ext cx="609599" cy="53353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6600"/>
                      </a:gs>
                      <a:gs pos="87000">
                        <a:srgbClr val="33CC33"/>
                      </a:gs>
                      <a:gs pos="100000">
                        <a:srgbClr val="9BBB59">
                          <a:lumMod val="60000"/>
                          <a:lumOff val="4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0066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kern="0" dirty="0">
                      <a:solidFill>
                        <a:srgbClr val="FF0000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</p:grpSp>
            <p:sp>
              <p:nvSpPr>
                <p:cNvPr id="530" name="TextBox 17">
                  <a:extLst>
                    <a:ext uri="{FF2B5EF4-FFF2-40B4-BE49-F238E27FC236}">
                      <a16:creationId xmlns:a16="http://schemas.microsoft.com/office/drawing/2014/main" id="{9013AE42-09D6-4353-94E9-352919CD8A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25169" y="6134380"/>
                  <a:ext cx="1499906" cy="4800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kern="0">
                      <a:solidFill>
                        <a:srgbClr val="002060"/>
                      </a:solidFill>
                    </a:rPr>
                    <a:t>MHC/HLA</a:t>
                  </a:r>
                </a:p>
              </p:txBody>
            </p:sp>
            <p:sp>
              <p:nvSpPr>
                <p:cNvPr id="531" name="TextBox 18">
                  <a:extLst>
                    <a:ext uri="{FF2B5EF4-FFF2-40B4-BE49-F238E27FC236}">
                      <a16:creationId xmlns:a16="http://schemas.microsoft.com/office/drawing/2014/main" id="{07E272F7-B543-4314-9B62-3B566DEA88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90085" y="4443729"/>
                  <a:ext cx="803414" cy="4800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kern="0">
                      <a:solidFill>
                        <a:srgbClr val="002060"/>
                      </a:solidFill>
                    </a:rPr>
                    <a:t>TCR</a:t>
                  </a:r>
                </a:p>
              </p:txBody>
            </p:sp>
          </p:grpSp>
          <p:cxnSp>
            <p:nvCxnSpPr>
              <p:cNvPr id="516" name="Straight Arrow Connector 13">
                <a:extLst>
                  <a:ext uri="{FF2B5EF4-FFF2-40B4-BE49-F238E27FC236}">
                    <a16:creationId xmlns:a16="http://schemas.microsoft.com/office/drawing/2014/main" id="{46605BBF-C688-4B6D-AF0D-A996B8AEC20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0321555" y="24335003"/>
                <a:ext cx="314325" cy="1587"/>
              </a:xfrm>
              <a:prstGeom prst="straightConnector1">
                <a:avLst/>
              </a:prstGeom>
              <a:noFill/>
              <a:ln w="25400">
                <a:solidFill>
                  <a:srgbClr val="00206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7" name="Straight Arrow Connector 14">
                <a:extLst>
                  <a:ext uri="{FF2B5EF4-FFF2-40B4-BE49-F238E27FC236}">
                    <a16:creationId xmlns:a16="http://schemas.microsoft.com/office/drawing/2014/main" id="{87659BF5-C71A-4D68-A324-126C0D16360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1697917" y="24335002"/>
                <a:ext cx="314325" cy="1588"/>
              </a:xfrm>
              <a:prstGeom prst="straightConnector1">
                <a:avLst/>
              </a:prstGeom>
              <a:noFill/>
              <a:ln w="25400">
                <a:solidFill>
                  <a:srgbClr val="00206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8" name="Straight Arrow Connector 15">
                <a:extLst>
                  <a:ext uri="{FF2B5EF4-FFF2-40B4-BE49-F238E27FC236}">
                    <a16:creationId xmlns:a16="http://schemas.microsoft.com/office/drawing/2014/main" id="{DA4C78DD-C0FB-4C85-B0BF-5CBA95A2C43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2615492" y="24335002"/>
                <a:ext cx="314325" cy="1588"/>
              </a:xfrm>
              <a:prstGeom prst="straightConnector1">
                <a:avLst/>
              </a:prstGeom>
              <a:noFill/>
              <a:ln w="25400">
                <a:solidFill>
                  <a:srgbClr val="00206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9" name="Straight Arrow Connector 16">
                <a:extLst>
                  <a:ext uri="{FF2B5EF4-FFF2-40B4-BE49-F238E27FC236}">
                    <a16:creationId xmlns:a16="http://schemas.microsoft.com/office/drawing/2014/main" id="{100E44F3-F2A1-46A0-B086-6F76ACEE13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3991855" y="24335003"/>
                <a:ext cx="314325" cy="1587"/>
              </a:xfrm>
              <a:prstGeom prst="straightConnector1">
                <a:avLst/>
              </a:prstGeom>
              <a:noFill/>
              <a:ln w="25400">
                <a:solidFill>
                  <a:srgbClr val="00206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0" name="Straight Arrow Connector 17">
                <a:extLst>
                  <a:ext uri="{FF2B5EF4-FFF2-40B4-BE49-F238E27FC236}">
                    <a16:creationId xmlns:a16="http://schemas.microsoft.com/office/drawing/2014/main" id="{52B924B1-BEB7-4295-B6F3-D767530134D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0780342" y="23644439"/>
                <a:ext cx="314325" cy="1588"/>
              </a:xfrm>
              <a:prstGeom prst="straightConnector1">
                <a:avLst/>
              </a:prstGeom>
              <a:noFill/>
              <a:ln w="25400">
                <a:solidFill>
                  <a:srgbClr val="0066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1" name="Straight Arrow Connector 18">
                <a:extLst>
                  <a:ext uri="{FF2B5EF4-FFF2-40B4-BE49-F238E27FC236}">
                    <a16:creationId xmlns:a16="http://schemas.microsoft.com/office/drawing/2014/main" id="{808D02A5-75E0-4C13-8D7B-94E447FAADF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1239130" y="23644440"/>
                <a:ext cx="314325" cy="1587"/>
              </a:xfrm>
              <a:prstGeom prst="straightConnector1">
                <a:avLst/>
              </a:prstGeom>
              <a:noFill/>
              <a:ln w="25400">
                <a:solidFill>
                  <a:srgbClr val="0066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2" name="Straight Arrow Connector 19">
                <a:extLst>
                  <a:ext uri="{FF2B5EF4-FFF2-40B4-BE49-F238E27FC236}">
                    <a16:creationId xmlns:a16="http://schemas.microsoft.com/office/drawing/2014/main" id="{E1A88183-2638-460C-95B9-E1228F4235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2156705" y="23644440"/>
                <a:ext cx="314325" cy="1587"/>
              </a:xfrm>
              <a:prstGeom prst="straightConnector1">
                <a:avLst/>
              </a:prstGeom>
              <a:noFill/>
              <a:ln w="25400">
                <a:solidFill>
                  <a:srgbClr val="0066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3" name="Straight Arrow Connector 20">
                <a:extLst>
                  <a:ext uri="{FF2B5EF4-FFF2-40B4-BE49-F238E27FC236}">
                    <a16:creationId xmlns:a16="http://schemas.microsoft.com/office/drawing/2014/main" id="{0362C906-8BA3-47E2-9A00-2B4E2680318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3074280" y="23644440"/>
                <a:ext cx="314325" cy="1587"/>
              </a:xfrm>
              <a:prstGeom prst="straightConnector1">
                <a:avLst/>
              </a:prstGeom>
              <a:noFill/>
              <a:ln w="25400">
                <a:solidFill>
                  <a:srgbClr val="0066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4" name="Straight Arrow Connector 21">
                <a:extLst>
                  <a:ext uri="{FF2B5EF4-FFF2-40B4-BE49-F238E27FC236}">
                    <a16:creationId xmlns:a16="http://schemas.microsoft.com/office/drawing/2014/main" id="{150484BB-AFC7-4866-9BF6-D8E9A343D0B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3533067" y="23644439"/>
                <a:ext cx="314325" cy="1588"/>
              </a:xfrm>
              <a:prstGeom prst="straightConnector1">
                <a:avLst/>
              </a:prstGeom>
              <a:noFill/>
              <a:ln w="25400">
                <a:solidFill>
                  <a:srgbClr val="0066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525" name="Picture 73">
                <a:extLst>
                  <a:ext uri="{FF2B5EF4-FFF2-40B4-BE49-F238E27FC236}">
                    <a16:creationId xmlns:a16="http://schemas.microsoft.com/office/drawing/2014/main" id="{F3F83827-5D54-4E71-A831-272D494642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79511" y="19237578"/>
                <a:ext cx="4271962" cy="3881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6" name="TextBox 525">
                <a:extLst>
                  <a:ext uri="{FF2B5EF4-FFF2-40B4-BE49-F238E27FC236}">
                    <a16:creationId xmlns:a16="http://schemas.microsoft.com/office/drawing/2014/main" id="{B545894E-542A-43D8-B053-152B956C0DB8}"/>
                  </a:ext>
                </a:extLst>
              </p:cNvPr>
              <p:cNvSpPr txBox="1"/>
              <p:nvPr/>
            </p:nvSpPr>
            <p:spPr>
              <a:xfrm>
                <a:off x="9207790" y="24803338"/>
                <a:ext cx="7341740" cy="253079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ＭＳ Ｐゴシック" charset="0"/>
                  </a:rPr>
                  <a:t>JanusMatrix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Arial" panose="020B0604020202020204" pitchFamily="34" charset="0"/>
                    <a:cs typeface="ＭＳ Ｐゴシック" charset="0"/>
                  </a:rPr>
                  <a:t> is designed to predict the potential for </a:t>
                </a:r>
                <a:r>
                  <a:rPr lang="en-US" altLang="en-US" sz="2400" dirty="0">
                    <a:solidFill>
                      <a:srgbClr val="EE2200"/>
                    </a:solidFill>
                    <a:latin typeface="Arial" panose="020B0604020202020204" pitchFamily="34" charset="0"/>
                    <a:cs typeface="ＭＳ Ｐゴシック" charset="0"/>
                  </a:rPr>
                  <a:t>cross-conservation between epitope clusters and the human proteome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Arial" panose="020B0604020202020204" pitchFamily="34" charset="0"/>
                    <a:cs typeface="ＭＳ Ｐゴシック" charset="0"/>
                  </a:rPr>
                  <a:t>, based on conservation </a:t>
                </a:r>
                <a:r>
                  <a:rPr lang="en-US" altLang="en-US" sz="2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ＭＳ Ｐゴシック" charset="0"/>
                  </a:rPr>
                  <a:t>of TCR-facing residue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Arial" panose="020B0604020202020204" pitchFamily="34" charset="0"/>
                    <a:cs typeface="ＭＳ Ｐゴシック" charset="0"/>
                  </a:rPr>
                  <a:t>s in their putative HLA ligands. </a:t>
                </a: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400" dirty="0">
                    <a:solidFill>
                      <a:srgbClr val="002060"/>
                    </a:solidFill>
                    <a:latin typeface="Arial" panose="020B0604020202020204" pitchFamily="34" charset="0"/>
                    <a:cs typeface="ＭＳ Ｐゴシック" charset="0"/>
                  </a:rPr>
                  <a:t>This results in a </a:t>
                </a:r>
                <a:r>
                  <a:rPr lang="en-US" altLang="en-US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ＭＳ Ｐゴシック" charset="0"/>
                  </a:rPr>
                  <a:t>more in depth analysis 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Arial" panose="020B0604020202020204" pitchFamily="34" charset="0"/>
                    <a:cs typeface="ＭＳ Ｐゴシック" charset="0"/>
                  </a:rPr>
                  <a:t>than typical alignment homology.</a:t>
                </a:r>
              </a:p>
            </p:txBody>
          </p:sp>
          <p:pic>
            <p:nvPicPr>
              <p:cNvPr id="527" name="Picture 2" descr="Janus">
                <a:extLst>
                  <a:ext uri="{FF2B5EF4-FFF2-40B4-BE49-F238E27FC236}">
                    <a16:creationId xmlns:a16="http://schemas.microsoft.com/office/drawing/2014/main" id="{019BDB47-0631-4FFB-BE0A-68A915333A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83408" y="17948367"/>
                <a:ext cx="1204912" cy="119380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sp>
            <p:nvSpPr>
              <p:cNvPr id="528" name="TextBox 527">
                <a:extLst>
                  <a:ext uri="{FF2B5EF4-FFF2-40B4-BE49-F238E27FC236}">
                    <a16:creationId xmlns:a16="http://schemas.microsoft.com/office/drawing/2014/main" id="{DF507012-80D5-4097-B826-C3925675C55F}"/>
                  </a:ext>
                </a:extLst>
              </p:cNvPr>
              <p:cNvSpPr txBox="1"/>
              <p:nvPr/>
            </p:nvSpPr>
            <p:spPr>
              <a:xfrm>
                <a:off x="10994787" y="18236053"/>
                <a:ext cx="322865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 err="1">
                    <a:ln w="10160">
                      <a:solidFill>
                        <a:srgbClr val="808080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Arial"/>
                    <a:ea typeface="+mn-ea"/>
                    <a:cs typeface="Arial"/>
                  </a:rPr>
                  <a:t>JanusMatrix</a:t>
                </a:r>
                <a:endParaRPr lang="en-US" sz="2800" dirty="0">
                  <a:ln w="10160">
                    <a:solidFill>
                      <a:srgbClr val="808080"/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510" name="TextBox 509">
              <a:extLst>
                <a:ext uri="{FF2B5EF4-FFF2-40B4-BE49-F238E27FC236}">
                  <a16:creationId xmlns:a16="http://schemas.microsoft.com/office/drawing/2014/main" id="{CBB40D66-6FF6-4137-9DB8-9C130A65D7E1}"/>
                </a:ext>
              </a:extLst>
            </p:cNvPr>
            <p:cNvSpPr txBox="1"/>
            <p:nvPr/>
          </p:nvSpPr>
          <p:spPr>
            <a:xfrm>
              <a:off x="739703" y="18099199"/>
              <a:ext cx="7494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EpiMatrix Immunogenicity Scale</a:t>
              </a:r>
            </a:p>
          </p:txBody>
        </p:sp>
        <p:cxnSp>
          <p:nvCxnSpPr>
            <p:cNvPr id="511" name="Straight Arrow Connector 510">
              <a:extLst>
                <a:ext uri="{FF2B5EF4-FFF2-40B4-BE49-F238E27FC236}">
                  <a16:creationId xmlns:a16="http://schemas.microsoft.com/office/drawing/2014/main" id="{03E1BDE8-9F6E-4534-BF0B-F12C6343E221}"/>
                </a:ext>
              </a:extLst>
            </p:cNvPr>
            <p:cNvCxnSpPr/>
            <p:nvPr/>
          </p:nvCxnSpPr>
          <p:spPr>
            <a:xfrm flipH="1">
              <a:off x="4925188" y="22750966"/>
              <a:ext cx="510170" cy="0"/>
            </a:xfrm>
            <a:prstGeom prst="straightConnector1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" name="Rectangle 97">
              <a:extLst>
                <a:ext uri="{FF2B5EF4-FFF2-40B4-BE49-F238E27FC236}">
                  <a16:creationId xmlns:a16="http://schemas.microsoft.com/office/drawing/2014/main" id="{7B654188-3BF9-4DD1-A1A8-1C9607713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2126" y="22650939"/>
              <a:ext cx="1758283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>
                  <a:solidFill>
                    <a:srgbClr val="000000"/>
                  </a:solidFill>
                  <a:latin typeface="Arial" pitchFamily="34" charset="0"/>
                  <a:ea typeface="ＭＳ Ｐゴシック" charset="-128"/>
                  <a:cs typeface="Arial" pitchFamily="34" charset="0"/>
                </a:rPr>
                <a:t>Your Generic Peptide </a:t>
              </a:r>
              <a:endParaRPr lang="en-US" sz="1300" b="1" dirty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Arial" pitchFamily="34" charset="0"/>
              </a:endParaRPr>
            </a:p>
          </p:txBody>
        </p:sp>
      </p:grpSp>
      <p:grpSp>
        <p:nvGrpSpPr>
          <p:cNvPr id="855" name="Group 854">
            <a:extLst>
              <a:ext uri="{FF2B5EF4-FFF2-40B4-BE49-F238E27FC236}">
                <a16:creationId xmlns:a16="http://schemas.microsoft.com/office/drawing/2014/main" id="{194445E9-4348-4167-BA32-4EFBE1440061}"/>
              </a:ext>
            </a:extLst>
          </p:cNvPr>
          <p:cNvGrpSpPr/>
          <p:nvPr/>
        </p:nvGrpSpPr>
        <p:grpSpPr>
          <a:xfrm>
            <a:off x="8766367" y="39384058"/>
            <a:ext cx="7491216" cy="2134365"/>
            <a:chOff x="3605920" y="23678507"/>
            <a:chExt cx="7491216" cy="2161570"/>
          </a:xfrm>
        </p:grpSpPr>
        <p:grpSp>
          <p:nvGrpSpPr>
            <p:cNvPr id="856" name="Group 855">
              <a:extLst>
                <a:ext uri="{FF2B5EF4-FFF2-40B4-BE49-F238E27FC236}">
                  <a16:creationId xmlns:a16="http://schemas.microsoft.com/office/drawing/2014/main" id="{316868AC-A912-4579-9F6B-76EDB0079715}"/>
                </a:ext>
              </a:extLst>
            </p:cNvPr>
            <p:cNvGrpSpPr/>
            <p:nvPr/>
          </p:nvGrpSpPr>
          <p:grpSpPr>
            <a:xfrm>
              <a:off x="5823626" y="24263356"/>
              <a:ext cx="2886755" cy="1392055"/>
              <a:chOff x="4938713" y="5295116"/>
              <a:chExt cx="4129087" cy="1538581"/>
            </a:xfrm>
          </p:grpSpPr>
          <p:grpSp>
            <p:nvGrpSpPr>
              <p:cNvPr id="865" name="Group 31">
                <a:extLst>
                  <a:ext uri="{FF2B5EF4-FFF2-40B4-BE49-F238E27FC236}">
                    <a16:creationId xmlns:a16="http://schemas.microsoft.com/office/drawing/2014/main" id="{96AA0F61-2913-46A8-9EBC-5E0C55E63B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8713" y="5908677"/>
                <a:ext cx="4129087" cy="374650"/>
                <a:chOff x="2057400" y="5468435"/>
                <a:chExt cx="5486400" cy="531428"/>
              </a:xfrm>
            </p:grpSpPr>
            <p:sp>
              <p:nvSpPr>
                <p:cNvPr id="877" name="Oval 876">
                  <a:extLst>
                    <a:ext uri="{FF2B5EF4-FFF2-40B4-BE49-F238E27FC236}">
                      <a16:creationId xmlns:a16="http://schemas.microsoft.com/office/drawing/2014/main" id="{820577F8-B553-4492-97DD-15CEF4A42490}"/>
                    </a:ext>
                  </a:extLst>
                </p:cNvPr>
                <p:cNvSpPr/>
                <p:nvPr/>
              </p:nvSpPr>
              <p:spPr>
                <a:xfrm>
                  <a:off x="2057400" y="5468435"/>
                  <a:ext cx="609599" cy="531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1F497D">
                        <a:lumMod val="75000"/>
                      </a:srgbClr>
                    </a:gs>
                    <a:gs pos="87000">
                      <a:srgbClr val="1F497D">
                        <a:lumMod val="60000"/>
                        <a:lumOff val="40000"/>
                      </a:srgbClr>
                    </a:gs>
                    <a:gs pos="100000">
                      <a:srgbClr val="4F81BD">
                        <a:lumMod val="40000"/>
                        <a:lumOff val="60000"/>
                      </a:srgbClr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rgbClr val="003366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ＭＳ Ｐゴシック" pitchFamily="34" charset="-128"/>
                      <a:cs typeface="+mn-cs"/>
                    </a:rPr>
                    <a:t>Y</a:t>
                  </a:r>
                </a:p>
              </p:txBody>
            </p:sp>
            <p:sp>
              <p:nvSpPr>
                <p:cNvPr id="878" name="Oval 877">
                  <a:extLst>
                    <a:ext uri="{FF2B5EF4-FFF2-40B4-BE49-F238E27FC236}">
                      <a16:creationId xmlns:a16="http://schemas.microsoft.com/office/drawing/2014/main" id="{5BC9A3F4-6707-4FFB-AC3F-AFB97F6B5C65}"/>
                    </a:ext>
                  </a:extLst>
                </p:cNvPr>
                <p:cNvSpPr/>
                <p:nvPr/>
              </p:nvSpPr>
              <p:spPr>
                <a:xfrm>
                  <a:off x="6934201" y="5468435"/>
                  <a:ext cx="609599" cy="531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1F497D">
                        <a:lumMod val="75000"/>
                      </a:srgbClr>
                    </a:gs>
                    <a:gs pos="87000">
                      <a:srgbClr val="1F497D">
                        <a:lumMod val="60000"/>
                        <a:lumOff val="40000"/>
                      </a:srgbClr>
                    </a:gs>
                    <a:gs pos="100000">
                      <a:srgbClr val="4F81BD">
                        <a:lumMod val="40000"/>
                        <a:lumOff val="60000"/>
                      </a:srgbClr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rgbClr val="003366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ＭＳ Ｐゴシック" pitchFamily="34" charset="-128"/>
                      <a:cs typeface="+mn-cs"/>
                    </a:rPr>
                    <a:t>T</a:t>
                  </a:r>
                </a:p>
              </p:txBody>
            </p:sp>
            <p:sp>
              <p:nvSpPr>
                <p:cNvPr id="879" name="Oval 878">
                  <a:extLst>
                    <a:ext uri="{FF2B5EF4-FFF2-40B4-BE49-F238E27FC236}">
                      <a16:creationId xmlns:a16="http://schemas.microsoft.com/office/drawing/2014/main" id="{2A97FEE9-6D1A-4B14-A173-E0CF93722BA2}"/>
                    </a:ext>
                  </a:extLst>
                </p:cNvPr>
                <p:cNvSpPr/>
                <p:nvPr/>
              </p:nvSpPr>
              <p:spPr>
                <a:xfrm>
                  <a:off x="2666999" y="5468435"/>
                  <a:ext cx="609601" cy="5314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600"/>
                    </a:gs>
                    <a:gs pos="87000">
                      <a:srgbClr val="33CC33"/>
                    </a:gs>
                    <a:gs pos="100000">
                      <a:srgbClr val="9BBB59">
                        <a:lumMod val="60000"/>
                        <a:lumOff val="4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0066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ＭＳ Ｐゴシック" pitchFamily="34" charset="-128"/>
                      <a:cs typeface="+mn-cs"/>
                    </a:rPr>
                    <a:t>L</a:t>
                  </a:r>
                </a:p>
              </p:txBody>
            </p:sp>
            <p:sp>
              <p:nvSpPr>
                <p:cNvPr id="880" name="Oval 879">
                  <a:extLst>
                    <a:ext uri="{FF2B5EF4-FFF2-40B4-BE49-F238E27FC236}">
                      <a16:creationId xmlns:a16="http://schemas.microsoft.com/office/drawing/2014/main" id="{13A10BBC-1C3C-4600-9C97-211426396509}"/>
                    </a:ext>
                  </a:extLst>
                </p:cNvPr>
                <p:cNvSpPr/>
                <p:nvPr/>
              </p:nvSpPr>
              <p:spPr>
                <a:xfrm>
                  <a:off x="3886200" y="5468435"/>
                  <a:ext cx="609601" cy="531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1F497D">
                        <a:lumMod val="75000"/>
                      </a:srgbClr>
                    </a:gs>
                    <a:gs pos="87000">
                      <a:srgbClr val="1F497D">
                        <a:lumMod val="60000"/>
                        <a:lumOff val="40000"/>
                      </a:srgbClr>
                    </a:gs>
                    <a:gs pos="100000">
                      <a:srgbClr val="4F81BD">
                        <a:lumMod val="40000"/>
                        <a:lumOff val="60000"/>
                      </a:srgbClr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rgbClr val="003366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ＭＳ Ｐゴシック" pitchFamily="34" charset="-128"/>
                      <a:cs typeface="+mn-cs"/>
                    </a:rPr>
                    <a:t>M</a:t>
                  </a:r>
                </a:p>
              </p:txBody>
            </p:sp>
            <p:sp>
              <p:nvSpPr>
                <p:cNvPr id="881" name="Oval 880">
                  <a:extLst>
                    <a:ext uri="{FF2B5EF4-FFF2-40B4-BE49-F238E27FC236}">
                      <a16:creationId xmlns:a16="http://schemas.microsoft.com/office/drawing/2014/main" id="{1262DA9D-08A4-4F20-9500-E40EB70B28E7}"/>
                    </a:ext>
                  </a:extLst>
                </p:cNvPr>
                <p:cNvSpPr/>
                <p:nvPr/>
              </p:nvSpPr>
              <p:spPr>
                <a:xfrm>
                  <a:off x="5105400" y="5468435"/>
                  <a:ext cx="609601" cy="531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1F497D">
                        <a:lumMod val="75000"/>
                      </a:srgbClr>
                    </a:gs>
                    <a:gs pos="87000">
                      <a:srgbClr val="1F497D">
                        <a:lumMod val="60000"/>
                        <a:lumOff val="40000"/>
                      </a:srgbClr>
                    </a:gs>
                    <a:gs pos="100000">
                      <a:srgbClr val="4F81BD">
                        <a:lumMod val="40000"/>
                        <a:lumOff val="60000"/>
                      </a:srgbClr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rgbClr val="003366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ＭＳ Ｐゴシック" pitchFamily="34" charset="-128"/>
                      <a:cs typeface="+mn-cs"/>
                    </a:rPr>
                    <a:t>?</a:t>
                  </a:r>
                </a:p>
              </p:txBody>
            </p:sp>
            <p:sp>
              <p:nvSpPr>
                <p:cNvPr id="882" name="Oval 881">
                  <a:extLst>
                    <a:ext uri="{FF2B5EF4-FFF2-40B4-BE49-F238E27FC236}">
                      <a16:creationId xmlns:a16="http://schemas.microsoft.com/office/drawing/2014/main" id="{09ED3E33-79BC-42D6-948C-EE71E0E20288}"/>
                    </a:ext>
                  </a:extLst>
                </p:cNvPr>
                <p:cNvSpPr/>
                <p:nvPr/>
              </p:nvSpPr>
              <p:spPr>
                <a:xfrm>
                  <a:off x="3276600" y="5468435"/>
                  <a:ext cx="609599" cy="5314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600"/>
                    </a:gs>
                    <a:gs pos="87000">
                      <a:srgbClr val="33CC33"/>
                    </a:gs>
                    <a:gs pos="100000">
                      <a:srgbClr val="9BBB59">
                        <a:lumMod val="60000"/>
                        <a:lumOff val="4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0066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ＭＳ Ｐゴシック" pitchFamily="34" charset="-128"/>
                      <a:cs typeface="+mn-cs"/>
                    </a:rPr>
                    <a:t>Q</a:t>
                  </a:r>
                </a:p>
              </p:txBody>
            </p:sp>
            <p:sp>
              <p:nvSpPr>
                <p:cNvPr id="883" name="Oval 882">
                  <a:extLst>
                    <a:ext uri="{FF2B5EF4-FFF2-40B4-BE49-F238E27FC236}">
                      <a16:creationId xmlns:a16="http://schemas.microsoft.com/office/drawing/2014/main" id="{2B1FFA35-5145-4045-9BDE-E6B80377C516}"/>
                    </a:ext>
                  </a:extLst>
                </p:cNvPr>
                <p:cNvSpPr/>
                <p:nvPr/>
              </p:nvSpPr>
              <p:spPr>
                <a:xfrm>
                  <a:off x="4495799" y="5468435"/>
                  <a:ext cx="609598" cy="4802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600"/>
                    </a:gs>
                    <a:gs pos="87000">
                      <a:srgbClr val="33CC33"/>
                    </a:gs>
                    <a:gs pos="100000">
                      <a:srgbClr val="9BBB59">
                        <a:lumMod val="60000"/>
                        <a:lumOff val="4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0066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ＭＳ Ｐゴシック" pitchFamily="34" charset="-128"/>
                      <a:cs typeface="+mn-cs"/>
                    </a:rPr>
                    <a:t>T</a:t>
                  </a:r>
                </a:p>
              </p:txBody>
            </p:sp>
            <p:sp>
              <p:nvSpPr>
                <p:cNvPr id="884" name="Oval 883">
                  <a:extLst>
                    <a:ext uri="{FF2B5EF4-FFF2-40B4-BE49-F238E27FC236}">
                      <a16:creationId xmlns:a16="http://schemas.microsoft.com/office/drawing/2014/main" id="{747B792F-607F-472D-92BE-6B304A9015C0}"/>
                    </a:ext>
                  </a:extLst>
                </p:cNvPr>
                <p:cNvSpPr/>
                <p:nvPr/>
              </p:nvSpPr>
              <p:spPr>
                <a:xfrm>
                  <a:off x="6324600" y="5468435"/>
                  <a:ext cx="609601" cy="5314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600"/>
                    </a:gs>
                    <a:gs pos="87000">
                      <a:srgbClr val="33CC33"/>
                    </a:gs>
                    <a:gs pos="100000">
                      <a:srgbClr val="9BBB59">
                        <a:lumMod val="60000"/>
                        <a:lumOff val="4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0066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ＭＳ Ｐゴシック" pitchFamily="34" charset="-128"/>
                      <a:cs typeface="+mn-cs"/>
                    </a:rPr>
                    <a:t>R</a:t>
                  </a:r>
                </a:p>
              </p:txBody>
            </p:sp>
            <p:sp>
              <p:nvSpPr>
                <p:cNvPr id="885" name="Oval 884">
                  <a:extLst>
                    <a:ext uri="{FF2B5EF4-FFF2-40B4-BE49-F238E27FC236}">
                      <a16:creationId xmlns:a16="http://schemas.microsoft.com/office/drawing/2014/main" id="{611D4ED9-9444-4B1E-86BD-50DCD4771720}"/>
                    </a:ext>
                  </a:extLst>
                </p:cNvPr>
                <p:cNvSpPr/>
                <p:nvPr/>
              </p:nvSpPr>
              <p:spPr>
                <a:xfrm>
                  <a:off x="5715000" y="5468435"/>
                  <a:ext cx="609599" cy="5314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600"/>
                    </a:gs>
                    <a:gs pos="87000">
                      <a:srgbClr val="33CC33"/>
                    </a:gs>
                    <a:gs pos="100000">
                      <a:srgbClr val="9BBB59">
                        <a:lumMod val="60000"/>
                        <a:lumOff val="4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0066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kern="0" dirty="0">
                      <a:solidFill>
                        <a:schemeClr val="bg1"/>
                      </a:solidFill>
                      <a:latin typeface="Calibri"/>
                      <a:ea typeface="ＭＳ Ｐゴシック" pitchFamily="34" charset="-128"/>
                    </a:rPr>
                    <a:t>L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866" name="TextBox 17">
                <a:extLst>
                  <a:ext uri="{FF2B5EF4-FFF2-40B4-BE49-F238E27FC236}">
                    <a16:creationId xmlns:a16="http://schemas.microsoft.com/office/drawing/2014/main" id="{56E204E4-C190-4340-B28C-F7F9FF34CC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88322" y="6495143"/>
                <a:ext cx="60465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Arial" charset="0"/>
                  </a:rPr>
                  <a:t>HLA</a:t>
                </a:r>
              </a:p>
            </p:txBody>
          </p:sp>
          <p:sp>
            <p:nvSpPr>
              <p:cNvPr id="867" name="TextBox 18">
                <a:extLst>
                  <a:ext uri="{FF2B5EF4-FFF2-40B4-BE49-F238E27FC236}">
                    <a16:creationId xmlns:a16="http://schemas.microsoft.com/office/drawing/2014/main" id="{918E05E4-2611-4890-BF68-C7088888CC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69088" y="5295116"/>
                <a:ext cx="688140" cy="385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Arial" charset="0"/>
                  </a:rPr>
                  <a:t>TCR</a:t>
                </a:r>
              </a:p>
            </p:txBody>
          </p:sp>
          <p:cxnSp>
            <p:nvCxnSpPr>
              <p:cNvPr id="868" name="Straight Arrow Connector 13">
                <a:extLst>
                  <a:ext uri="{FF2B5EF4-FFF2-40B4-BE49-F238E27FC236}">
                    <a16:creationId xmlns:a16="http://schemas.microsoft.com/office/drawing/2014/main" id="{4E9F4CDC-58FA-40D0-BCF2-EDC92A32F59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5010944" y="6441282"/>
                <a:ext cx="314325" cy="1587"/>
              </a:xfrm>
              <a:prstGeom prst="straightConnector1">
                <a:avLst/>
              </a:prstGeom>
              <a:noFill/>
              <a:ln w="25400">
                <a:solidFill>
                  <a:srgbClr val="00206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9" name="Straight Arrow Connector 14">
                <a:extLst>
                  <a:ext uri="{FF2B5EF4-FFF2-40B4-BE49-F238E27FC236}">
                    <a16:creationId xmlns:a16="http://schemas.microsoft.com/office/drawing/2014/main" id="{5E1FCD2F-808B-4930-A591-24025E5A9CD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6387306" y="6441282"/>
                <a:ext cx="314325" cy="1588"/>
              </a:xfrm>
              <a:prstGeom prst="straightConnector1">
                <a:avLst/>
              </a:prstGeom>
              <a:noFill/>
              <a:ln w="25400">
                <a:solidFill>
                  <a:srgbClr val="00206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0" name="Straight Arrow Connector 15">
                <a:extLst>
                  <a:ext uri="{FF2B5EF4-FFF2-40B4-BE49-F238E27FC236}">
                    <a16:creationId xmlns:a16="http://schemas.microsoft.com/office/drawing/2014/main" id="{C6A4CB00-E8BA-4129-BC00-47EE91FDA79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304881" y="6441282"/>
                <a:ext cx="314325" cy="1588"/>
              </a:xfrm>
              <a:prstGeom prst="straightConnector1">
                <a:avLst/>
              </a:prstGeom>
              <a:noFill/>
              <a:ln w="25400">
                <a:solidFill>
                  <a:srgbClr val="00206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1" name="Straight Arrow Connector 16">
                <a:extLst>
                  <a:ext uri="{FF2B5EF4-FFF2-40B4-BE49-F238E27FC236}">
                    <a16:creationId xmlns:a16="http://schemas.microsoft.com/office/drawing/2014/main" id="{0DB93350-91DC-423E-BB2E-A3D9A915326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681244" y="6441282"/>
                <a:ext cx="314325" cy="1587"/>
              </a:xfrm>
              <a:prstGeom prst="straightConnector1">
                <a:avLst/>
              </a:prstGeom>
              <a:noFill/>
              <a:ln w="25400">
                <a:solidFill>
                  <a:srgbClr val="00206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2" name="Straight Arrow Connector 17">
                <a:extLst>
                  <a:ext uri="{FF2B5EF4-FFF2-40B4-BE49-F238E27FC236}">
                    <a16:creationId xmlns:a16="http://schemas.microsoft.com/office/drawing/2014/main" id="{7EACA6D1-4D26-4F5A-93C2-8CBD9046BE8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469731" y="5750719"/>
                <a:ext cx="314325" cy="1588"/>
              </a:xfrm>
              <a:prstGeom prst="straightConnector1">
                <a:avLst/>
              </a:prstGeom>
              <a:noFill/>
              <a:ln w="25400">
                <a:solidFill>
                  <a:srgbClr val="0066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3" name="Straight Arrow Connector 18">
                <a:extLst>
                  <a:ext uri="{FF2B5EF4-FFF2-40B4-BE49-F238E27FC236}">
                    <a16:creationId xmlns:a16="http://schemas.microsoft.com/office/drawing/2014/main" id="{B644EAF8-501B-4A79-8BD3-887DD2F6FF8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928519" y="5750719"/>
                <a:ext cx="314325" cy="1587"/>
              </a:xfrm>
              <a:prstGeom prst="straightConnector1">
                <a:avLst/>
              </a:prstGeom>
              <a:noFill/>
              <a:ln w="25400">
                <a:solidFill>
                  <a:srgbClr val="0066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4" name="Straight Arrow Connector 19">
                <a:extLst>
                  <a:ext uri="{FF2B5EF4-FFF2-40B4-BE49-F238E27FC236}">
                    <a16:creationId xmlns:a16="http://schemas.microsoft.com/office/drawing/2014/main" id="{616434A1-3026-4B2D-B561-A591B508B71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846094" y="5750719"/>
                <a:ext cx="314325" cy="1587"/>
              </a:xfrm>
              <a:prstGeom prst="straightConnector1">
                <a:avLst/>
              </a:prstGeom>
              <a:noFill/>
              <a:ln w="25400">
                <a:solidFill>
                  <a:srgbClr val="0066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5" name="Straight Arrow Connector 20">
                <a:extLst>
                  <a:ext uri="{FF2B5EF4-FFF2-40B4-BE49-F238E27FC236}">
                    <a16:creationId xmlns:a16="http://schemas.microsoft.com/office/drawing/2014/main" id="{B80FFC4B-2222-4DAD-AA6A-0233E6C7DF9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763669" y="5750719"/>
                <a:ext cx="314325" cy="1587"/>
              </a:xfrm>
              <a:prstGeom prst="straightConnector1">
                <a:avLst/>
              </a:prstGeom>
              <a:noFill/>
              <a:ln w="25400">
                <a:solidFill>
                  <a:srgbClr val="0066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6" name="Straight Arrow Connector 21">
                <a:extLst>
                  <a:ext uri="{FF2B5EF4-FFF2-40B4-BE49-F238E27FC236}">
                    <a16:creationId xmlns:a16="http://schemas.microsoft.com/office/drawing/2014/main" id="{C9E70EA5-7906-4E74-BE66-375F60CE51B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8222456" y="5750719"/>
                <a:ext cx="314325" cy="1588"/>
              </a:xfrm>
              <a:prstGeom prst="straightConnector1">
                <a:avLst/>
              </a:prstGeom>
              <a:noFill/>
              <a:ln w="25400">
                <a:solidFill>
                  <a:srgbClr val="0066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57" name="Straight Connector 856">
              <a:extLst>
                <a:ext uri="{FF2B5EF4-FFF2-40B4-BE49-F238E27FC236}">
                  <a16:creationId xmlns:a16="http://schemas.microsoft.com/office/drawing/2014/main" id="{25A4028E-A1F8-4BD3-A3D7-FC3041067080}"/>
                </a:ext>
              </a:extLst>
            </p:cNvPr>
            <p:cNvCxnSpPr/>
            <p:nvPr/>
          </p:nvCxnSpPr>
          <p:spPr>
            <a:xfrm flipH="1">
              <a:off x="5592554" y="24997196"/>
              <a:ext cx="2019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8" name="TextBox 857">
              <a:extLst>
                <a:ext uri="{FF2B5EF4-FFF2-40B4-BE49-F238E27FC236}">
                  <a16:creationId xmlns:a16="http://schemas.microsoft.com/office/drawing/2014/main" id="{B97E1E31-421D-4A80-86B9-10F6BCFD33D8}"/>
                </a:ext>
              </a:extLst>
            </p:cNvPr>
            <p:cNvSpPr txBox="1"/>
            <p:nvPr/>
          </p:nvSpPr>
          <p:spPr>
            <a:xfrm>
              <a:off x="5113061" y="24797713"/>
              <a:ext cx="541043" cy="3805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Flank</a:t>
              </a:r>
            </a:p>
          </p:txBody>
        </p:sp>
        <p:sp>
          <p:nvSpPr>
            <p:cNvPr id="859" name="TextBox 858">
              <a:extLst>
                <a:ext uri="{FF2B5EF4-FFF2-40B4-BE49-F238E27FC236}">
                  <a16:creationId xmlns:a16="http://schemas.microsoft.com/office/drawing/2014/main" id="{A26A135F-06DC-4AA2-893C-175DBB537279}"/>
                </a:ext>
              </a:extLst>
            </p:cNvPr>
            <p:cNvSpPr txBox="1"/>
            <p:nvPr/>
          </p:nvSpPr>
          <p:spPr>
            <a:xfrm>
              <a:off x="8905218" y="24806938"/>
              <a:ext cx="541043" cy="380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Flank</a:t>
              </a:r>
            </a:p>
          </p:txBody>
        </p:sp>
        <p:cxnSp>
          <p:nvCxnSpPr>
            <p:cNvPr id="860" name="Straight Connector 859">
              <a:extLst>
                <a:ext uri="{FF2B5EF4-FFF2-40B4-BE49-F238E27FC236}">
                  <a16:creationId xmlns:a16="http://schemas.microsoft.com/office/drawing/2014/main" id="{904CDB1A-7D67-4C01-99B4-176F13372D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51508" y="24997196"/>
              <a:ext cx="2019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1" name="Straight Arrow Connector 860">
              <a:extLst>
                <a:ext uri="{FF2B5EF4-FFF2-40B4-BE49-F238E27FC236}">
                  <a16:creationId xmlns:a16="http://schemas.microsoft.com/office/drawing/2014/main" id="{F83AF230-F269-4510-9CD2-F2BC3B19B4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4438" y="24008538"/>
              <a:ext cx="722242" cy="7891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2" name="TextBox 861">
              <a:extLst>
                <a:ext uri="{FF2B5EF4-FFF2-40B4-BE49-F238E27FC236}">
                  <a16:creationId xmlns:a16="http://schemas.microsoft.com/office/drawing/2014/main" id="{C2CD19F1-D784-4E7A-8AE3-14657C679C30}"/>
                </a:ext>
              </a:extLst>
            </p:cNvPr>
            <p:cNvSpPr txBox="1"/>
            <p:nvPr/>
          </p:nvSpPr>
          <p:spPr>
            <a:xfrm>
              <a:off x="8346680" y="23678507"/>
              <a:ext cx="2575878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Since </a:t>
              </a:r>
              <a:r>
                <a:rPr lang="en-US" dirty="0" err="1">
                  <a:solidFill>
                    <a:schemeClr val="accent1"/>
                  </a:solidFill>
                </a:rPr>
                <a:t>EpiMatrix</a:t>
              </a:r>
              <a:r>
                <a:rPr lang="en-US" dirty="0">
                  <a:solidFill>
                    <a:schemeClr val="accent1"/>
                  </a:solidFill>
                </a:rPr>
                <a:t> does not predict for unnatural AA, 1-Nal is shown as “?”</a:t>
              </a:r>
            </a:p>
          </p:txBody>
        </p:sp>
        <p:sp>
          <p:nvSpPr>
            <p:cNvPr id="863" name="Rectangle 862">
              <a:extLst>
                <a:ext uri="{FF2B5EF4-FFF2-40B4-BE49-F238E27FC236}">
                  <a16:creationId xmlns:a16="http://schemas.microsoft.com/office/drawing/2014/main" id="{0FC58BAD-E63F-4476-ADA4-CCEC3A9E4D35}"/>
                </a:ext>
              </a:extLst>
            </p:cNvPr>
            <p:cNvSpPr/>
            <p:nvPr/>
          </p:nvSpPr>
          <p:spPr>
            <a:xfrm>
              <a:off x="3605920" y="23732514"/>
              <a:ext cx="3675927" cy="3805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Example Peptide: </a:t>
              </a: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AAA</a:t>
              </a:r>
              <a:r>
                <a:rPr lang="en-US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US" b="1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LQ</a:t>
              </a:r>
              <a:r>
                <a:rPr lang="en-US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b="1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lang="en-US" b="1" u="sng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1Nal]</a:t>
              </a:r>
              <a:r>
                <a:rPr lang="en-US" b="1" dirty="0">
                  <a:solidFill>
                    <a:srgbClr val="008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LR</a:t>
              </a:r>
              <a:r>
                <a:rPr lang="en-US" b="1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AAA</a:t>
              </a:r>
            </a:p>
          </p:txBody>
        </p:sp>
        <p:sp>
          <p:nvSpPr>
            <p:cNvPr id="864" name="TextBox 863">
              <a:extLst>
                <a:ext uri="{FF2B5EF4-FFF2-40B4-BE49-F238E27FC236}">
                  <a16:creationId xmlns:a16="http://schemas.microsoft.com/office/drawing/2014/main" id="{7304F54C-D232-4566-81E2-A37FBF415D47}"/>
                </a:ext>
              </a:extLst>
            </p:cNvPr>
            <p:cNvSpPr txBox="1"/>
            <p:nvPr/>
          </p:nvSpPr>
          <p:spPr>
            <a:xfrm>
              <a:off x="8247951" y="25470745"/>
              <a:ext cx="2849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1Nal = 1-naphthyl-L-alanine</a:t>
              </a:r>
            </a:p>
          </p:txBody>
        </p:sp>
      </p:grpSp>
      <p:sp>
        <p:nvSpPr>
          <p:cNvPr id="241" name="Rectangle 240">
            <a:extLst>
              <a:ext uri="{FF2B5EF4-FFF2-40B4-BE49-F238E27FC236}">
                <a16:creationId xmlns:a16="http://schemas.microsoft.com/office/drawing/2014/main" id="{2DC42751-4597-4A3C-A2B8-3936FB2048BB}"/>
              </a:ext>
            </a:extLst>
          </p:cNvPr>
          <p:cNvSpPr/>
          <p:nvPr/>
        </p:nvSpPr>
        <p:spPr>
          <a:xfrm>
            <a:off x="324523" y="39192864"/>
            <a:ext cx="16095385" cy="44727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" name="TextBox 885">
            <a:extLst>
              <a:ext uri="{FF2B5EF4-FFF2-40B4-BE49-F238E27FC236}">
                <a16:creationId xmlns:a16="http://schemas.microsoft.com/office/drawing/2014/main" id="{B938952B-7037-418E-8B5C-D2F7854BC02F}"/>
              </a:ext>
            </a:extLst>
          </p:cNvPr>
          <p:cNvSpPr txBox="1"/>
          <p:nvPr/>
        </p:nvSpPr>
        <p:spPr>
          <a:xfrm>
            <a:off x="393057" y="39844065"/>
            <a:ext cx="8198167" cy="3600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When EpiMatrix cannot model HLA binding for modifications found in the impurity, we use a sensitivity analysis to find the best proxy.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modified residue is replaced with a neutral placeholder “X”. We then replace “X” with each of the natural 20 amino acids.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goal is to determine if any residue at these positions can lead to a significant increase or decrease in predicted HLA binding potential.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We also compare the properties of the chemically modified residues with the naturally occurring amino acids and pick the “best-matched” residue as a proxy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90B09FFA-8230-4F1D-A324-77B4277757F4}"/>
              </a:ext>
            </a:extLst>
          </p:cNvPr>
          <p:cNvSpPr txBox="1"/>
          <p:nvPr/>
        </p:nvSpPr>
        <p:spPr>
          <a:xfrm>
            <a:off x="393057" y="39166637"/>
            <a:ext cx="819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Modeling Unnatural Amino Acids</a:t>
            </a:r>
          </a:p>
        </p:txBody>
      </p:sp>
      <p:pic>
        <p:nvPicPr>
          <p:cNvPr id="887" name="Picture 886">
            <a:extLst>
              <a:ext uri="{FF2B5EF4-FFF2-40B4-BE49-F238E27FC236}">
                <a16:creationId xmlns:a16="http://schemas.microsoft.com/office/drawing/2014/main" id="{F3593FCF-9EEB-4205-9F13-7318B18AB24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26713" y="40983707"/>
            <a:ext cx="1690218" cy="1003769"/>
          </a:xfrm>
          <a:prstGeom prst="rect">
            <a:avLst/>
          </a:prstGeom>
        </p:spPr>
      </p:pic>
      <p:pic>
        <p:nvPicPr>
          <p:cNvPr id="888" name="Picture 2" descr="Image result for phenylalanine">
            <a:extLst>
              <a:ext uri="{FF2B5EF4-FFF2-40B4-BE49-F238E27FC236}">
                <a16:creationId xmlns:a16="http://schemas.microsoft.com/office/drawing/2014/main" id="{132B6B5C-4046-42F3-93F5-6C70B09E8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086" y="42439393"/>
            <a:ext cx="1544780" cy="90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" name="TextBox 890">
            <a:extLst>
              <a:ext uri="{FF2B5EF4-FFF2-40B4-BE49-F238E27FC236}">
                <a16:creationId xmlns:a16="http://schemas.microsoft.com/office/drawing/2014/main" id="{187823D8-81BF-4A98-8C15-AC6FC3568533}"/>
              </a:ext>
            </a:extLst>
          </p:cNvPr>
          <p:cNvSpPr txBox="1"/>
          <p:nvPr/>
        </p:nvSpPr>
        <p:spPr>
          <a:xfrm>
            <a:off x="9216124" y="41116260"/>
            <a:ext cx="79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1-Nal</a:t>
            </a:r>
          </a:p>
        </p:txBody>
      </p:sp>
      <p:sp>
        <p:nvSpPr>
          <p:cNvPr id="892" name="TextBox 891">
            <a:extLst>
              <a:ext uri="{FF2B5EF4-FFF2-40B4-BE49-F238E27FC236}">
                <a16:creationId xmlns:a16="http://schemas.microsoft.com/office/drawing/2014/main" id="{AF12BB48-F214-4272-B843-5BDBE91B2A48}"/>
              </a:ext>
            </a:extLst>
          </p:cNvPr>
          <p:cNvSpPr txBox="1"/>
          <p:nvPr/>
        </p:nvSpPr>
        <p:spPr>
          <a:xfrm>
            <a:off x="9393608" y="42746350"/>
            <a:ext cx="22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</a:t>
            </a:r>
          </a:p>
        </p:txBody>
      </p:sp>
      <p:sp>
        <p:nvSpPr>
          <p:cNvPr id="243" name="Arrow: Down 242">
            <a:extLst>
              <a:ext uri="{FF2B5EF4-FFF2-40B4-BE49-F238E27FC236}">
                <a16:creationId xmlns:a16="http://schemas.microsoft.com/office/drawing/2014/main" id="{F7940CD6-FD21-49B0-8D72-D275F3A8E016}"/>
              </a:ext>
            </a:extLst>
          </p:cNvPr>
          <p:cNvSpPr/>
          <p:nvPr/>
        </p:nvSpPr>
        <p:spPr>
          <a:xfrm>
            <a:off x="9482239" y="41947568"/>
            <a:ext cx="385319" cy="43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CBE0ACB7-4E57-4C0E-96DF-7C715A21EFA5}"/>
              </a:ext>
            </a:extLst>
          </p:cNvPr>
          <p:cNvSpPr txBox="1"/>
          <p:nvPr/>
        </p:nvSpPr>
        <p:spPr>
          <a:xfrm>
            <a:off x="10874264" y="41594209"/>
            <a:ext cx="5265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When 1-Nal is replaced with Phenylalanine, chosen for its structural and chemical similarities to 1-Nal, we find that the peptide can bind across multiple frames.</a:t>
            </a:r>
          </a:p>
        </p:txBody>
      </p: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986E5944-BA2A-455D-8F02-8670994F8780}"/>
              </a:ext>
            </a:extLst>
          </p:cNvPr>
          <p:cNvGrpSpPr/>
          <p:nvPr/>
        </p:nvGrpSpPr>
        <p:grpSpPr>
          <a:xfrm>
            <a:off x="17463369" y="25300359"/>
            <a:ext cx="14185887" cy="6468485"/>
            <a:chOff x="13230071" y="16803570"/>
            <a:chExt cx="14185887" cy="8466014"/>
          </a:xfrm>
        </p:grpSpPr>
        <p:graphicFrame>
          <p:nvGraphicFramePr>
            <p:cNvPr id="683" name="Chart 682">
              <a:extLst>
                <a:ext uri="{FF2B5EF4-FFF2-40B4-BE49-F238E27FC236}">
                  <a16:creationId xmlns:a16="http://schemas.microsoft.com/office/drawing/2014/main" id="{9F4BCB6E-376F-44AC-B4CE-A1528D28A7D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51714851"/>
                </p:ext>
              </p:extLst>
            </p:nvPr>
          </p:nvGraphicFramePr>
          <p:xfrm>
            <a:off x="13230071" y="16803570"/>
            <a:ext cx="14185887" cy="65095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2"/>
            </a:graphicData>
          </a:graphic>
        </p:graphicFrame>
        <p:grpSp>
          <p:nvGrpSpPr>
            <p:cNvPr id="684" name="Group 683">
              <a:extLst>
                <a:ext uri="{FF2B5EF4-FFF2-40B4-BE49-F238E27FC236}">
                  <a16:creationId xmlns:a16="http://schemas.microsoft.com/office/drawing/2014/main" id="{89F5E60D-935C-461E-8C81-90F6DD47DC05}"/>
                </a:ext>
              </a:extLst>
            </p:cNvPr>
            <p:cNvGrpSpPr/>
            <p:nvPr/>
          </p:nvGrpSpPr>
          <p:grpSpPr>
            <a:xfrm>
              <a:off x="13230071" y="17740998"/>
              <a:ext cx="13262912" cy="7528586"/>
              <a:chOff x="13230071" y="18004039"/>
              <a:chExt cx="13262912" cy="7528586"/>
            </a:xfrm>
          </p:grpSpPr>
          <p:grpSp>
            <p:nvGrpSpPr>
              <p:cNvPr id="685" name="Group 684">
                <a:extLst>
                  <a:ext uri="{FF2B5EF4-FFF2-40B4-BE49-F238E27FC236}">
                    <a16:creationId xmlns:a16="http://schemas.microsoft.com/office/drawing/2014/main" id="{831F5BBD-AA3B-4CB5-9F7D-E19D1DB87D06}"/>
                  </a:ext>
                </a:extLst>
              </p:cNvPr>
              <p:cNvGrpSpPr/>
              <p:nvPr/>
            </p:nvGrpSpPr>
            <p:grpSpPr>
              <a:xfrm>
                <a:off x="13999681" y="18004039"/>
                <a:ext cx="11343077" cy="4463974"/>
                <a:chOff x="16312936" y="18447079"/>
                <a:chExt cx="4483018" cy="2438614"/>
              </a:xfrm>
            </p:grpSpPr>
            <p:sp>
              <p:nvSpPr>
                <p:cNvPr id="700" name="Left Bracket 699">
                  <a:extLst>
                    <a:ext uri="{FF2B5EF4-FFF2-40B4-BE49-F238E27FC236}">
                      <a16:creationId xmlns:a16="http://schemas.microsoft.com/office/drawing/2014/main" id="{DD77782D-6E2C-4F28-92D0-DE9188653384}"/>
                    </a:ext>
                  </a:extLst>
                </p:cNvPr>
                <p:cNvSpPr/>
                <p:nvPr/>
              </p:nvSpPr>
              <p:spPr>
                <a:xfrm rot="5400000">
                  <a:off x="17044526" y="18132540"/>
                  <a:ext cx="232615" cy="1513823"/>
                </a:xfrm>
                <a:prstGeom prst="leftBracket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1" name="Left Bracket 700">
                  <a:extLst>
                    <a:ext uri="{FF2B5EF4-FFF2-40B4-BE49-F238E27FC236}">
                      <a16:creationId xmlns:a16="http://schemas.microsoft.com/office/drawing/2014/main" id="{10C27DBF-79DE-4403-84CC-2CCB82301908}"/>
                    </a:ext>
                  </a:extLst>
                </p:cNvPr>
                <p:cNvSpPr/>
                <p:nvPr/>
              </p:nvSpPr>
              <p:spPr>
                <a:xfrm rot="5400000">
                  <a:off x="19203970" y="17539117"/>
                  <a:ext cx="232615" cy="2700668"/>
                </a:xfrm>
                <a:prstGeom prst="leftBracket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TextBox 701">
                  <a:extLst>
                    <a:ext uri="{FF2B5EF4-FFF2-40B4-BE49-F238E27FC236}">
                      <a16:creationId xmlns:a16="http://schemas.microsoft.com/office/drawing/2014/main" id="{03AFADCD-4CD4-4DE0-AB7B-23A0A6C8B9CC}"/>
                    </a:ext>
                  </a:extLst>
                </p:cNvPr>
                <p:cNvSpPr txBox="1"/>
                <p:nvPr/>
              </p:nvSpPr>
              <p:spPr>
                <a:xfrm>
                  <a:off x="16403922" y="18468315"/>
                  <a:ext cx="1595112" cy="2185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Innate Immunity</a:t>
                  </a:r>
                </a:p>
              </p:txBody>
            </p:sp>
            <p:sp>
              <p:nvSpPr>
                <p:cNvPr id="703" name="TextBox 702">
                  <a:extLst>
                    <a:ext uri="{FF2B5EF4-FFF2-40B4-BE49-F238E27FC236}">
                      <a16:creationId xmlns:a16="http://schemas.microsoft.com/office/drawing/2014/main" id="{5A550390-19D8-4B6E-AA2C-27ABED967F1D}"/>
                    </a:ext>
                  </a:extLst>
                </p:cNvPr>
                <p:cNvSpPr txBox="1"/>
                <p:nvPr/>
              </p:nvSpPr>
              <p:spPr>
                <a:xfrm>
                  <a:off x="17991631" y="18447079"/>
                  <a:ext cx="2700668" cy="2185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Adaptive Immunity</a:t>
                  </a:r>
                </a:p>
              </p:txBody>
            </p:sp>
            <p:cxnSp>
              <p:nvCxnSpPr>
                <p:cNvPr id="704" name="Straight Connector 703">
                  <a:extLst>
                    <a:ext uri="{FF2B5EF4-FFF2-40B4-BE49-F238E27FC236}">
                      <a16:creationId xmlns:a16="http://schemas.microsoft.com/office/drawing/2014/main" id="{76687E68-9C27-402E-BF3D-1C8DA40130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312936" y="20876465"/>
                  <a:ext cx="448301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5" name="Straight Connector 704">
                  <a:extLst>
                    <a:ext uri="{FF2B5EF4-FFF2-40B4-BE49-F238E27FC236}">
                      <a16:creationId xmlns:a16="http://schemas.microsoft.com/office/drawing/2014/main" id="{555C23A2-79A0-4E56-AC73-377B4CAEFF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312936" y="18735431"/>
                  <a:ext cx="0" cy="215026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6" name="TextBox 685">
                <a:extLst>
                  <a:ext uri="{FF2B5EF4-FFF2-40B4-BE49-F238E27FC236}">
                    <a16:creationId xmlns:a16="http://schemas.microsoft.com/office/drawing/2014/main" id="{3481718D-936A-4716-A125-72C645DEB08A}"/>
                  </a:ext>
                </a:extLst>
              </p:cNvPr>
              <p:cNvSpPr txBox="1"/>
              <p:nvPr/>
            </p:nvSpPr>
            <p:spPr>
              <a:xfrm rot="16200000">
                <a:off x="12333075" y="24297074"/>
                <a:ext cx="2132547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/>
                  <a:t>Wullner</a:t>
                </a:r>
                <a:r>
                  <a:rPr lang="en-US" sz="1600" b="1" dirty="0"/>
                  <a:t>/IVIP Timeline</a:t>
                </a:r>
              </a:p>
            </p:txBody>
          </p:sp>
          <p:sp>
            <p:nvSpPr>
              <p:cNvPr id="687" name="Arrow: Down 686">
                <a:extLst>
                  <a:ext uri="{FF2B5EF4-FFF2-40B4-BE49-F238E27FC236}">
                    <a16:creationId xmlns:a16="http://schemas.microsoft.com/office/drawing/2014/main" id="{35CA8BA2-20C3-4838-84BC-BC8E4794E9F3}"/>
                  </a:ext>
                </a:extLst>
              </p:cNvPr>
              <p:cNvSpPr/>
              <p:nvPr/>
            </p:nvSpPr>
            <p:spPr>
              <a:xfrm rot="10800000">
                <a:off x="14407853" y="22973489"/>
                <a:ext cx="332036" cy="75992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Arrow: Down 687">
                <a:extLst>
                  <a:ext uri="{FF2B5EF4-FFF2-40B4-BE49-F238E27FC236}">
                    <a16:creationId xmlns:a16="http://schemas.microsoft.com/office/drawing/2014/main" id="{9635891B-EE8C-4275-98E7-517EA98010B6}"/>
                  </a:ext>
                </a:extLst>
              </p:cNvPr>
              <p:cNvSpPr/>
              <p:nvPr/>
            </p:nvSpPr>
            <p:spPr>
              <a:xfrm rot="10800000">
                <a:off x="18897518" y="22973489"/>
                <a:ext cx="332036" cy="75992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Arrow: Down 688">
                <a:extLst>
                  <a:ext uri="{FF2B5EF4-FFF2-40B4-BE49-F238E27FC236}">
                    <a16:creationId xmlns:a16="http://schemas.microsoft.com/office/drawing/2014/main" id="{0F7C3F09-B198-43D4-A2C2-63E64CCBBA2E}"/>
                  </a:ext>
                </a:extLst>
              </p:cNvPr>
              <p:cNvSpPr/>
              <p:nvPr/>
            </p:nvSpPr>
            <p:spPr>
              <a:xfrm rot="10800000">
                <a:off x="21923407" y="22938575"/>
                <a:ext cx="332036" cy="75992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Arrow: Down 689">
                <a:extLst>
                  <a:ext uri="{FF2B5EF4-FFF2-40B4-BE49-F238E27FC236}">
                    <a16:creationId xmlns:a16="http://schemas.microsoft.com/office/drawing/2014/main" id="{94F8AF0E-59B6-4FA4-A192-F272DE1F73B0}"/>
                  </a:ext>
                </a:extLst>
              </p:cNvPr>
              <p:cNvSpPr/>
              <p:nvPr/>
            </p:nvSpPr>
            <p:spPr>
              <a:xfrm rot="10800000">
                <a:off x="24174207" y="22964823"/>
                <a:ext cx="332036" cy="75992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Arrow: Down 690">
                <a:extLst>
                  <a:ext uri="{FF2B5EF4-FFF2-40B4-BE49-F238E27FC236}">
                    <a16:creationId xmlns:a16="http://schemas.microsoft.com/office/drawing/2014/main" id="{7D599F1F-1147-4AA4-ACA3-0954660ED99B}"/>
                  </a:ext>
                </a:extLst>
              </p:cNvPr>
              <p:cNvSpPr/>
              <p:nvPr/>
            </p:nvSpPr>
            <p:spPr>
              <a:xfrm rot="10800000">
                <a:off x="24949293" y="22976952"/>
                <a:ext cx="332037" cy="79939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Arrow: Down 691">
                <a:extLst>
                  <a:ext uri="{FF2B5EF4-FFF2-40B4-BE49-F238E27FC236}">
                    <a16:creationId xmlns:a16="http://schemas.microsoft.com/office/drawing/2014/main" id="{5F3D7010-1611-4FAA-A473-147C51A8D0E2}"/>
                  </a:ext>
                </a:extLst>
              </p:cNvPr>
              <p:cNvSpPr/>
              <p:nvPr/>
            </p:nvSpPr>
            <p:spPr>
              <a:xfrm rot="10800000">
                <a:off x="16646717" y="22958223"/>
                <a:ext cx="332036" cy="75992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TextBox 693">
                <a:extLst>
                  <a:ext uri="{FF2B5EF4-FFF2-40B4-BE49-F238E27FC236}">
                    <a16:creationId xmlns:a16="http://schemas.microsoft.com/office/drawing/2014/main" id="{DD243185-BA2D-4763-A8F0-DE9C97D6B450}"/>
                  </a:ext>
                </a:extLst>
              </p:cNvPr>
              <p:cNvSpPr txBox="1"/>
              <p:nvPr/>
            </p:nvSpPr>
            <p:spPr>
              <a:xfrm>
                <a:off x="13733549" y="23733417"/>
                <a:ext cx="1946157" cy="1632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u="sng" dirty="0"/>
                  <a:t>Day 1:</a:t>
                </a:r>
              </a:p>
              <a:p>
                <a:r>
                  <a:rPr lang="en-US" sz="1400" dirty="0"/>
                  <a:t>-Isolate PBMCS from leukocyte reduction filter</a:t>
                </a:r>
              </a:p>
              <a:p>
                <a:r>
                  <a:rPr lang="en-US" sz="1400" dirty="0"/>
                  <a:t>-Set up primary culture</a:t>
                </a:r>
              </a:p>
              <a:p>
                <a:r>
                  <a:rPr lang="en-US" sz="1400" dirty="0"/>
                  <a:t>-Prepare samples for HLA typing</a:t>
                </a:r>
              </a:p>
            </p:txBody>
          </p:sp>
          <p:sp>
            <p:nvSpPr>
              <p:cNvPr id="695" name="TextBox 694">
                <a:extLst>
                  <a:ext uri="{FF2B5EF4-FFF2-40B4-BE49-F238E27FC236}">
                    <a16:creationId xmlns:a16="http://schemas.microsoft.com/office/drawing/2014/main" id="{922AD18B-6623-485E-8D9D-F2247AB213D1}"/>
                  </a:ext>
                </a:extLst>
              </p:cNvPr>
              <p:cNvSpPr txBox="1"/>
              <p:nvPr/>
            </p:nvSpPr>
            <p:spPr>
              <a:xfrm>
                <a:off x="16424493" y="23776348"/>
                <a:ext cx="1029245" cy="753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u="sng" dirty="0"/>
                  <a:t>Day 4:</a:t>
                </a:r>
              </a:p>
              <a:p>
                <a:r>
                  <a:rPr lang="en-US" sz="1400" dirty="0"/>
                  <a:t>Half media exchange</a:t>
                </a:r>
              </a:p>
            </p:txBody>
          </p:sp>
          <p:sp>
            <p:nvSpPr>
              <p:cNvPr id="696" name="TextBox 695">
                <a:extLst>
                  <a:ext uri="{FF2B5EF4-FFF2-40B4-BE49-F238E27FC236}">
                    <a16:creationId xmlns:a16="http://schemas.microsoft.com/office/drawing/2014/main" id="{1FC30E85-22AE-4BCE-BF4A-7973B99A3EC6}"/>
                  </a:ext>
                </a:extLst>
              </p:cNvPr>
              <p:cNvSpPr txBox="1"/>
              <p:nvPr/>
            </p:nvSpPr>
            <p:spPr>
              <a:xfrm>
                <a:off x="18620727" y="23751049"/>
                <a:ext cx="1029245" cy="753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u="sng" dirty="0"/>
                  <a:t>Day 7:</a:t>
                </a:r>
              </a:p>
              <a:p>
                <a:r>
                  <a:rPr lang="en-US" sz="1400" dirty="0"/>
                  <a:t>Half media exchange</a:t>
                </a:r>
              </a:p>
            </p:txBody>
          </p:sp>
          <p:sp>
            <p:nvSpPr>
              <p:cNvPr id="697" name="TextBox 696">
                <a:extLst>
                  <a:ext uri="{FF2B5EF4-FFF2-40B4-BE49-F238E27FC236}">
                    <a16:creationId xmlns:a16="http://schemas.microsoft.com/office/drawing/2014/main" id="{833A4A27-D329-450E-AD62-877200560F60}"/>
                  </a:ext>
                </a:extLst>
              </p:cNvPr>
              <p:cNvSpPr txBox="1"/>
              <p:nvPr/>
            </p:nvSpPr>
            <p:spPr>
              <a:xfrm>
                <a:off x="25141530" y="23811113"/>
                <a:ext cx="135145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u="sng" dirty="0"/>
                  <a:t>Day 15:</a:t>
                </a:r>
              </a:p>
              <a:p>
                <a:r>
                  <a:rPr lang="en-US" sz="1400" dirty="0" err="1"/>
                  <a:t>Fluorospot</a:t>
                </a:r>
                <a:r>
                  <a:rPr lang="en-US" sz="1400" dirty="0"/>
                  <a:t> development</a:t>
                </a:r>
              </a:p>
            </p:txBody>
          </p:sp>
          <p:sp>
            <p:nvSpPr>
              <p:cNvPr id="698" name="TextBox 697">
                <a:extLst>
                  <a:ext uri="{FF2B5EF4-FFF2-40B4-BE49-F238E27FC236}">
                    <a16:creationId xmlns:a16="http://schemas.microsoft.com/office/drawing/2014/main" id="{33D64BBF-7852-4B67-9E4C-089B88EB7321}"/>
                  </a:ext>
                </a:extLst>
              </p:cNvPr>
              <p:cNvSpPr txBox="1"/>
              <p:nvPr/>
            </p:nvSpPr>
            <p:spPr>
              <a:xfrm>
                <a:off x="23695194" y="23818720"/>
                <a:ext cx="1508726" cy="119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u="sng" dirty="0"/>
                  <a:t>Day 14:</a:t>
                </a:r>
              </a:p>
              <a:p>
                <a:r>
                  <a:rPr lang="en-US" sz="1400" dirty="0"/>
                  <a:t>-Harvest cells for </a:t>
                </a:r>
                <a:r>
                  <a:rPr lang="en-US" sz="1400" dirty="0" err="1"/>
                  <a:t>Fluorospot</a:t>
                </a:r>
                <a:r>
                  <a:rPr lang="en-US" sz="1400" dirty="0"/>
                  <a:t> (IFN</a:t>
                </a:r>
                <a:r>
                  <a:rPr lang="en-US" sz="1400" dirty="0">
                    <a:sym typeface="Symbol" panose="05050102010706020507" pitchFamily="18" charset="2"/>
                  </a:rPr>
                  <a:t>/IL-2</a:t>
                </a:r>
              </a:p>
              <a:p>
                <a:r>
                  <a:rPr lang="en-US" sz="1400" dirty="0">
                    <a:sym typeface="Symbol" panose="05050102010706020507" pitchFamily="18" charset="2"/>
                  </a:rPr>
                  <a:t>-Stimulation 2</a:t>
                </a:r>
                <a:endParaRPr lang="en-US" sz="1400" dirty="0"/>
              </a:p>
            </p:txBody>
          </p:sp>
          <p:sp>
            <p:nvSpPr>
              <p:cNvPr id="699" name="TextBox 698">
                <a:extLst>
                  <a:ext uri="{FF2B5EF4-FFF2-40B4-BE49-F238E27FC236}">
                    <a16:creationId xmlns:a16="http://schemas.microsoft.com/office/drawing/2014/main" id="{263C3514-A0DF-45D0-B522-636A5EB901BF}"/>
                  </a:ext>
                </a:extLst>
              </p:cNvPr>
              <p:cNvSpPr txBox="1"/>
              <p:nvPr/>
            </p:nvSpPr>
            <p:spPr>
              <a:xfrm>
                <a:off x="21608954" y="23823807"/>
                <a:ext cx="1351453" cy="753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u="sng" dirty="0"/>
                  <a:t>Day 11:</a:t>
                </a:r>
              </a:p>
              <a:p>
                <a:r>
                  <a:rPr lang="en-US" sz="1400" dirty="0"/>
                  <a:t>Half media exchange</a:t>
                </a:r>
              </a:p>
            </p:txBody>
          </p:sp>
        </p:grpSp>
      </p:grpSp>
      <p:sp>
        <p:nvSpPr>
          <p:cNvPr id="478" name="Rectangle 647">
            <a:extLst>
              <a:ext uri="{FF2B5EF4-FFF2-40B4-BE49-F238E27FC236}">
                <a16:creationId xmlns:a16="http://schemas.microsoft.com/office/drawing/2014/main" id="{90D74AC7-A94E-4B9F-AC71-B2537B054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44" y="9006551"/>
            <a:ext cx="15883128" cy="634053"/>
          </a:xfrm>
          <a:prstGeom prst="rect">
            <a:avLst/>
          </a:prstGeom>
          <a:solidFill>
            <a:srgbClr val="002060"/>
          </a:solidFill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3404" tIns="31703" rIns="63404" bIns="31703" anchor="ctr">
            <a:spAutoFit/>
          </a:bodyPr>
          <a:lstStyle/>
          <a:p>
            <a:pPr algn="ctr" defTabSz="887865" eaLnBrk="0" hangingPunct="0"/>
            <a:r>
              <a:rPr lang="en-US" sz="3704" b="1" kern="0" dirty="0">
                <a:solidFill>
                  <a:schemeClr val="bg1"/>
                </a:solidFill>
                <a:latin typeface="Arial" pitchFamily="34" charset="0"/>
                <a:ea typeface="Calibri" charset="0"/>
                <a:cs typeface="Arial" pitchFamily="34" charset="0"/>
              </a:rPr>
              <a:t>Impact of Manufacturing Impurities on T cell Epitopes</a:t>
            </a:r>
          </a:p>
        </p:txBody>
      </p: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251E4E94-AD49-4E04-9AE7-2FDE06598373}"/>
              </a:ext>
            </a:extLst>
          </p:cNvPr>
          <p:cNvGrpSpPr/>
          <p:nvPr/>
        </p:nvGrpSpPr>
        <p:grpSpPr>
          <a:xfrm>
            <a:off x="584074" y="10289322"/>
            <a:ext cx="7141490" cy="2472554"/>
            <a:chOff x="-305236" y="1352097"/>
            <a:chExt cx="6824336" cy="2472554"/>
          </a:xfrm>
        </p:grpSpPr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648FE9E9-6428-4FD2-8F00-301126334CA7}"/>
                </a:ext>
              </a:extLst>
            </p:cNvPr>
            <p:cNvSpPr/>
            <p:nvPr/>
          </p:nvSpPr>
          <p:spPr>
            <a:xfrm>
              <a:off x="730948" y="1853184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646C428C-92BF-406D-87EC-16C1BE83F537}"/>
                </a:ext>
              </a:extLst>
            </p:cNvPr>
            <p:cNvSpPr/>
            <p:nvPr/>
          </p:nvSpPr>
          <p:spPr>
            <a:xfrm>
              <a:off x="1307020" y="1853184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02D61981-4BD2-432F-BCE0-4D5F984E5F07}"/>
                </a:ext>
              </a:extLst>
            </p:cNvPr>
            <p:cNvSpPr/>
            <p:nvPr/>
          </p:nvSpPr>
          <p:spPr>
            <a:xfrm>
              <a:off x="1883092" y="1853184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F57B9C64-9EDB-4FA2-AB8E-E6D36BAD83EF}"/>
                </a:ext>
              </a:extLst>
            </p:cNvPr>
            <p:cNvSpPr/>
            <p:nvPr/>
          </p:nvSpPr>
          <p:spPr>
            <a:xfrm>
              <a:off x="2459164" y="1853184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30CEF11D-EE66-48CC-8CEA-9860D7F393D1}"/>
                </a:ext>
              </a:extLst>
            </p:cNvPr>
            <p:cNvSpPr/>
            <p:nvPr/>
          </p:nvSpPr>
          <p:spPr>
            <a:xfrm>
              <a:off x="3035236" y="1853184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17E1F963-3E6F-4032-BC1D-762ACEFE64DB}"/>
                </a:ext>
              </a:extLst>
            </p:cNvPr>
            <p:cNvSpPr/>
            <p:nvPr/>
          </p:nvSpPr>
          <p:spPr>
            <a:xfrm>
              <a:off x="3620452" y="1853184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7</a:t>
              </a:r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C061314C-4000-480F-A396-211803EEAE99}"/>
                </a:ext>
              </a:extLst>
            </p:cNvPr>
            <p:cNvSpPr/>
            <p:nvPr/>
          </p:nvSpPr>
          <p:spPr>
            <a:xfrm>
              <a:off x="4205668" y="1840992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8</a:t>
              </a:r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38335EF8-7C74-4B76-B583-B0435B3C7482}"/>
                </a:ext>
              </a:extLst>
            </p:cNvPr>
            <p:cNvSpPr/>
            <p:nvPr/>
          </p:nvSpPr>
          <p:spPr>
            <a:xfrm>
              <a:off x="4781740" y="1853184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9</a:t>
              </a:r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3D45518C-AE3E-4B8E-9CD4-98F1FCC20902}"/>
                </a:ext>
              </a:extLst>
            </p:cNvPr>
            <p:cNvSpPr/>
            <p:nvPr/>
          </p:nvSpPr>
          <p:spPr>
            <a:xfrm>
              <a:off x="5357812" y="1853184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10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575A8667-3AB7-4BFB-9B20-90D0E5933685}"/>
                </a:ext>
              </a:extLst>
            </p:cNvPr>
            <p:cNvSpPr txBox="1"/>
            <p:nvPr/>
          </p:nvSpPr>
          <p:spPr>
            <a:xfrm>
              <a:off x="-305236" y="1352097"/>
              <a:ext cx="1935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Non-binder</a:t>
              </a:r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470ACC79-3150-45F4-8C40-40D31D96F1B5}"/>
                </a:ext>
              </a:extLst>
            </p:cNvPr>
            <p:cNvSpPr/>
            <p:nvPr/>
          </p:nvSpPr>
          <p:spPr>
            <a:xfrm>
              <a:off x="5943028" y="1853184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11</a:t>
              </a:r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09A6CD05-A48B-4C2B-871F-A59F091E8D45}"/>
                </a:ext>
              </a:extLst>
            </p:cNvPr>
            <p:cNvSpPr/>
            <p:nvPr/>
          </p:nvSpPr>
          <p:spPr>
            <a:xfrm>
              <a:off x="154876" y="1856232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492" name="Arrow: Down 491">
              <a:extLst>
                <a:ext uri="{FF2B5EF4-FFF2-40B4-BE49-F238E27FC236}">
                  <a16:creationId xmlns:a16="http://schemas.microsoft.com/office/drawing/2014/main" id="{B2857EEC-E26F-434F-A65A-13AA9F9AE7A5}"/>
                </a:ext>
              </a:extLst>
            </p:cNvPr>
            <p:cNvSpPr/>
            <p:nvPr/>
          </p:nvSpPr>
          <p:spPr>
            <a:xfrm>
              <a:off x="2711863" y="2586231"/>
              <a:ext cx="262159" cy="3567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50463AA4-A2D1-48FE-9372-02051C4798B1}"/>
                </a:ext>
              </a:extLst>
            </p:cNvPr>
            <p:cNvSpPr/>
            <p:nvPr/>
          </p:nvSpPr>
          <p:spPr>
            <a:xfrm>
              <a:off x="1117068" y="3162711"/>
              <a:ext cx="576072" cy="304800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33BB7080-5E23-4408-94C2-A359C19C8A44}"/>
                </a:ext>
              </a:extLst>
            </p:cNvPr>
            <p:cNvSpPr/>
            <p:nvPr/>
          </p:nvSpPr>
          <p:spPr>
            <a:xfrm>
              <a:off x="1693140" y="3162711"/>
              <a:ext cx="576072" cy="30480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3C74E391-25A2-4EBD-A038-91CED3EE6A4B}"/>
                </a:ext>
              </a:extLst>
            </p:cNvPr>
            <p:cNvSpPr/>
            <p:nvPr/>
          </p:nvSpPr>
          <p:spPr>
            <a:xfrm>
              <a:off x="2269212" y="3162711"/>
              <a:ext cx="576072" cy="30480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6962AFE5-6F7C-435E-9FEE-8A0AA4F327FE}"/>
                </a:ext>
              </a:extLst>
            </p:cNvPr>
            <p:cNvSpPr/>
            <p:nvPr/>
          </p:nvSpPr>
          <p:spPr>
            <a:xfrm>
              <a:off x="2845284" y="3150519"/>
              <a:ext cx="576072" cy="304800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2F4DDA3D-6056-4E6A-90A0-E41B7EFADF6E}"/>
                </a:ext>
              </a:extLst>
            </p:cNvPr>
            <p:cNvSpPr/>
            <p:nvPr/>
          </p:nvSpPr>
          <p:spPr>
            <a:xfrm>
              <a:off x="3430500" y="3150519"/>
              <a:ext cx="576072" cy="30480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7</a:t>
              </a:r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5F0C0D74-3E42-4E95-8090-6284F743AE10}"/>
                </a:ext>
              </a:extLst>
            </p:cNvPr>
            <p:cNvSpPr/>
            <p:nvPr/>
          </p:nvSpPr>
          <p:spPr>
            <a:xfrm>
              <a:off x="4015716" y="3138327"/>
              <a:ext cx="576072" cy="304800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8</a:t>
              </a:r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C1FB5E19-047C-47DE-9AF3-5BB84EBEB7CC}"/>
                </a:ext>
              </a:extLst>
            </p:cNvPr>
            <p:cNvSpPr/>
            <p:nvPr/>
          </p:nvSpPr>
          <p:spPr>
            <a:xfrm>
              <a:off x="4591788" y="3150519"/>
              <a:ext cx="576072" cy="30480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9</a:t>
              </a:r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8E066218-452E-4554-8773-51B387DFC49F}"/>
                </a:ext>
              </a:extLst>
            </p:cNvPr>
            <p:cNvSpPr/>
            <p:nvPr/>
          </p:nvSpPr>
          <p:spPr>
            <a:xfrm>
              <a:off x="5167860" y="3150519"/>
              <a:ext cx="576072" cy="30480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10</a:t>
              </a:r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056D2DA7-BE7A-4CF0-841D-6E54F7B42B33}"/>
                </a:ext>
              </a:extLst>
            </p:cNvPr>
            <p:cNvSpPr/>
            <p:nvPr/>
          </p:nvSpPr>
          <p:spPr>
            <a:xfrm>
              <a:off x="5753076" y="3150519"/>
              <a:ext cx="576072" cy="304800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11</a:t>
              </a:r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CEDFB700-F219-45A4-9C73-833AE26E0CF3}"/>
                </a:ext>
              </a:extLst>
            </p:cNvPr>
            <p:cNvSpPr/>
            <p:nvPr/>
          </p:nvSpPr>
          <p:spPr>
            <a:xfrm>
              <a:off x="540996" y="3165759"/>
              <a:ext cx="576072" cy="30480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680" name="TextBox 679">
              <a:extLst>
                <a:ext uri="{FF2B5EF4-FFF2-40B4-BE49-F238E27FC236}">
                  <a16:creationId xmlns:a16="http://schemas.microsoft.com/office/drawing/2014/main" id="{73493B54-C584-4266-A56E-05276CB004C0}"/>
                </a:ext>
              </a:extLst>
            </p:cNvPr>
            <p:cNvSpPr txBox="1"/>
            <p:nvPr/>
          </p:nvSpPr>
          <p:spPr>
            <a:xfrm>
              <a:off x="154876" y="2739145"/>
              <a:ext cx="3689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Binder</a:t>
              </a:r>
              <a:endParaRPr lang="en-US" dirty="0"/>
            </a:p>
          </p:txBody>
        </p:sp>
        <p:sp>
          <p:nvSpPr>
            <p:cNvPr id="681" name="TextBox 680">
              <a:extLst>
                <a:ext uri="{FF2B5EF4-FFF2-40B4-BE49-F238E27FC236}">
                  <a16:creationId xmlns:a16="http://schemas.microsoft.com/office/drawing/2014/main" id="{2018DC3F-56C6-41BE-B918-6B0D8694AA2A}"/>
                </a:ext>
              </a:extLst>
            </p:cNvPr>
            <p:cNvSpPr txBox="1"/>
            <p:nvPr/>
          </p:nvSpPr>
          <p:spPr>
            <a:xfrm>
              <a:off x="808830" y="2185416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P1</a:t>
              </a:r>
            </a:p>
          </p:txBody>
        </p:sp>
        <p:sp>
          <p:nvSpPr>
            <p:cNvPr id="693" name="TextBox 692">
              <a:extLst>
                <a:ext uri="{FF2B5EF4-FFF2-40B4-BE49-F238E27FC236}">
                  <a16:creationId xmlns:a16="http://schemas.microsoft.com/office/drawing/2014/main" id="{ADEF3E58-932F-4ED1-B7F6-70F003FCF0A7}"/>
                </a:ext>
              </a:extLst>
            </p:cNvPr>
            <p:cNvSpPr txBox="1"/>
            <p:nvPr/>
          </p:nvSpPr>
          <p:spPr>
            <a:xfrm>
              <a:off x="2576464" y="2182368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P4</a:t>
              </a:r>
            </a:p>
          </p:txBody>
        </p:sp>
        <p:sp>
          <p:nvSpPr>
            <p:cNvPr id="706" name="TextBox 705">
              <a:extLst>
                <a:ext uri="{FF2B5EF4-FFF2-40B4-BE49-F238E27FC236}">
                  <a16:creationId xmlns:a16="http://schemas.microsoft.com/office/drawing/2014/main" id="{5C1E0419-29A0-43F7-A914-2CB7E093C741}"/>
                </a:ext>
              </a:extLst>
            </p:cNvPr>
            <p:cNvSpPr txBox="1"/>
            <p:nvPr/>
          </p:nvSpPr>
          <p:spPr>
            <a:xfrm>
              <a:off x="3707226" y="2164496"/>
              <a:ext cx="42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P6</a:t>
              </a:r>
            </a:p>
          </p:txBody>
        </p:sp>
        <p:sp>
          <p:nvSpPr>
            <p:cNvPr id="707" name="TextBox 706">
              <a:extLst>
                <a:ext uri="{FF2B5EF4-FFF2-40B4-BE49-F238E27FC236}">
                  <a16:creationId xmlns:a16="http://schemas.microsoft.com/office/drawing/2014/main" id="{13BA556E-190E-482C-BBFF-A68FCED7C1D5}"/>
                </a:ext>
              </a:extLst>
            </p:cNvPr>
            <p:cNvSpPr txBox="1"/>
            <p:nvPr/>
          </p:nvSpPr>
          <p:spPr>
            <a:xfrm>
              <a:off x="5416200" y="2170963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P9</a:t>
              </a:r>
            </a:p>
          </p:txBody>
        </p:sp>
        <p:sp>
          <p:nvSpPr>
            <p:cNvPr id="708" name="TextBox 707">
              <a:extLst>
                <a:ext uri="{FF2B5EF4-FFF2-40B4-BE49-F238E27FC236}">
                  <a16:creationId xmlns:a16="http://schemas.microsoft.com/office/drawing/2014/main" id="{D42BEC87-B118-4E16-8019-6F819196B1A3}"/>
                </a:ext>
              </a:extLst>
            </p:cNvPr>
            <p:cNvSpPr txBox="1"/>
            <p:nvPr/>
          </p:nvSpPr>
          <p:spPr>
            <a:xfrm>
              <a:off x="1200133" y="3443127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P1</a:t>
              </a:r>
            </a:p>
          </p:txBody>
        </p:sp>
        <p:sp>
          <p:nvSpPr>
            <p:cNvPr id="709" name="TextBox 708">
              <a:extLst>
                <a:ext uri="{FF2B5EF4-FFF2-40B4-BE49-F238E27FC236}">
                  <a16:creationId xmlns:a16="http://schemas.microsoft.com/office/drawing/2014/main" id="{4592ECE4-4E98-4072-B6FE-5F5A78447C21}"/>
                </a:ext>
              </a:extLst>
            </p:cNvPr>
            <p:cNvSpPr txBox="1"/>
            <p:nvPr/>
          </p:nvSpPr>
          <p:spPr>
            <a:xfrm>
              <a:off x="2927563" y="3455319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P4</a:t>
              </a:r>
            </a:p>
          </p:txBody>
        </p:sp>
        <p:sp>
          <p:nvSpPr>
            <p:cNvPr id="710" name="TextBox 709">
              <a:extLst>
                <a:ext uri="{FF2B5EF4-FFF2-40B4-BE49-F238E27FC236}">
                  <a16:creationId xmlns:a16="http://schemas.microsoft.com/office/drawing/2014/main" id="{78A93AD2-5B5A-437B-813E-5C3302F52F0D}"/>
                </a:ext>
              </a:extLst>
            </p:cNvPr>
            <p:cNvSpPr txBox="1"/>
            <p:nvPr/>
          </p:nvSpPr>
          <p:spPr>
            <a:xfrm>
              <a:off x="4093598" y="3452581"/>
              <a:ext cx="42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P6</a:t>
              </a:r>
            </a:p>
          </p:txBody>
        </p:sp>
        <p:sp>
          <p:nvSpPr>
            <p:cNvPr id="711" name="TextBox 710">
              <a:extLst>
                <a:ext uri="{FF2B5EF4-FFF2-40B4-BE49-F238E27FC236}">
                  <a16:creationId xmlns:a16="http://schemas.microsoft.com/office/drawing/2014/main" id="{8EAF33DD-CCC7-4D93-B907-6B511223DB64}"/>
                </a:ext>
              </a:extLst>
            </p:cNvPr>
            <p:cNvSpPr txBox="1"/>
            <p:nvPr/>
          </p:nvSpPr>
          <p:spPr>
            <a:xfrm>
              <a:off x="5830958" y="3443127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P9</a:t>
              </a:r>
            </a:p>
          </p:txBody>
        </p:sp>
      </p:grpSp>
      <p:sp>
        <p:nvSpPr>
          <p:cNvPr id="713" name="Rectangle 712">
            <a:extLst>
              <a:ext uri="{FF2B5EF4-FFF2-40B4-BE49-F238E27FC236}">
                <a16:creationId xmlns:a16="http://schemas.microsoft.com/office/drawing/2014/main" id="{C9DA1C69-C524-420F-9383-7DB0A211B24C}"/>
              </a:ext>
            </a:extLst>
          </p:cNvPr>
          <p:cNvSpPr/>
          <p:nvPr/>
        </p:nvSpPr>
        <p:spPr>
          <a:xfrm>
            <a:off x="3482675" y="10810485"/>
            <a:ext cx="62908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4" name="TextBox 713">
            <a:extLst>
              <a:ext uri="{FF2B5EF4-FFF2-40B4-BE49-F238E27FC236}">
                <a16:creationId xmlns:a16="http://schemas.microsoft.com/office/drawing/2014/main" id="{2F1E6288-7A79-4D6E-A7D1-F7678F2DFCD8}"/>
              </a:ext>
            </a:extLst>
          </p:cNvPr>
          <p:cNvSpPr txBox="1"/>
          <p:nvPr/>
        </p:nvSpPr>
        <p:spPr>
          <a:xfrm>
            <a:off x="866611" y="12837522"/>
            <a:ext cx="6885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Deletion</a:t>
            </a:r>
            <a:r>
              <a:rPr lang="en-US" sz="2400" dirty="0"/>
              <a:t> of Amino Acid 5 converts a non HLA-binding peptide into a peptide that will bind HLA.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B8577-941C-4020-A012-F8DB12547598}"/>
              </a:ext>
            </a:extLst>
          </p:cNvPr>
          <p:cNvSpPr txBox="1"/>
          <p:nvPr/>
        </p:nvSpPr>
        <p:spPr>
          <a:xfrm>
            <a:off x="596670" y="9765792"/>
            <a:ext cx="7033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Creating New Epitopes</a:t>
            </a:r>
          </a:p>
        </p:txBody>
      </p:sp>
      <p:sp>
        <p:nvSpPr>
          <p:cNvPr id="715" name="TextBox 714">
            <a:extLst>
              <a:ext uri="{FF2B5EF4-FFF2-40B4-BE49-F238E27FC236}">
                <a16:creationId xmlns:a16="http://schemas.microsoft.com/office/drawing/2014/main" id="{040F4A54-9778-47AB-A7F6-67CB95316D8A}"/>
              </a:ext>
            </a:extLst>
          </p:cNvPr>
          <p:cNvSpPr txBox="1"/>
          <p:nvPr/>
        </p:nvSpPr>
        <p:spPr>
          <a:xfrm>
            <a:off x="9109946" y="9780651"/>
            <a:ext cx="6834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Deleting Epitopes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07DE7-BF28-4AC1-88EB-6C3D08F1DEFA}"/>
              </a:ext>
            </a:extLst>
          </p:cNvPr>
          <p:cNvSpPr txBox="1"/>
          <p:nvPr/>
        </p:nvSpPr>
        <p:spPr>
          <a:xfrm rot="16200000">
            <a:off x="-129708" y="11668338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Deletions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" name="Oval 715">
            <a:extLst>
              <a:ext uri="{FF2B5EF4-FFF2-40B4-BE49-F238E27FC236}">
                <a16:creationId xmlns:a16="http://schemas.microsoft.com/office/drawing/2014/main" id="{06FD6D77-F13C-4DEA-83F9-B33434B5CC8E}"/>
              </a:ext>
            </a:extLst>
          </p:cNvPr>
          <p:cNvSpPr/>
          <p:nvPr/>
        </p:nvSpPr>
        <p:spPr>
          <a:xfrm>
            <a:off x="9814087" y="10824110"/>
            <a:ext cx="602844" cy="329184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717" name="Oval 716">
            <a:extLst>
              <a:ext uri="{FF2B5EF4-FFF2-40B4-BE49-F238E27FC236}">
                <a16:creationId xmlns:a16="http://schemas.microsoft.com/office/drawing/2014/main" id="{D5E97CFC-6745-48CF-AEB2-E03E911BF46D}"/>
              </a:ext>
            </a:extLst>
          </p:cNvPr>
          <p:cNvSpPr/>
          <p:nvPr/>
        </p:nvSpPr>
        <p:spPr>
          <a:xfrm>
            <a:off x="10416932" y="10824110"/>
            <a:ext cx="602844" cy="329184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718" name="Oval 717">
            <a:extLst>
              <a:ext uri="{FF2B5EF4-FFF2-40B4-BE49-F238E27FC236}">
                <a16:creationId xmlns:a16="http://schemas.microsoft.com/office/drawing/2014/main" id="{182A5A0A-83D3-4E36-9815-EF2C11AE8E9D}"/>
              </a:ext>
            </a:extLst>
          </p:cNvPr>
          <p:cNvSpPr/>
          <p:nvPr/>
        </p:nvSpPr>
        <p:spPr>
          <a:xfrm>
            <a:off x="11019776" y="10824110"/>
            <a:ext cx="602844" cy="329184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719" name="Oval 718">
            <a:extLst>
              <a:ext uri="{FF2B5EF4-FFF2-40B4-BE49-F238E27FC236}">
                <a16:creationId xmlns:a16="http://schemas.microsoft.com/office/drawing/2014/main" id="{684C8BF8-2F3C-45F5-B050-BCD5281C79F1}"/>
              </a:ext>
            </a:extLst>
          </p:cNvPr>
          <p:cNvSpPr/>
          <p:nvPr/>
        </p:nvSpPr>
        <p:spPr>
          <a:xfrm>
            <a:off x="11622621" y="10824110"/>
            <a:ext cx="602844" cy="329184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</a:t>
            </a:r>
          </a:p>
        </p:txBody>
      </p:sp>
      <p:sp>
        <p:nvSpPr>
          <p:cNvPr id="720" name="Oval 719">
            <a:extLst>
              <a:ext uri="{FF2B5EF4-FFF2-40B4-BE49-F238E27FC236}">
                <a16:creationId xmlns:a16="http://schemas.microsoft.com/office/drawing/2014/main" id="{3D76A227-6472-4336-8482-938BC8301638}"/>
              </a:ext>
            </a:extLst>
          </p:cNvPr>
          <p:cNvSpPr/>
          <p:nvPr/>
        </p:nvSpPr>
        <p:spPr>
          <a:xfrm>
            <a:off x="12225465" y="10824110"/>
            <a:ext cx="602844" cy="329184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6</a:t>
            </a:r>
          </a:p>
        </p:txBody>
      </p:sp>
      <p:sp>
        <p:nvSpPr>
          <p:cNvPr id="721" name="Oval 720">
            <a:extLst>
              <a:ext uri="{FF2B5EF4-FFF2-40B4-BE49-F238E27FC236}">
                <a16:creationId xmlns:a16="http://schemas.microsoft.com/office/drawing/2014/main" id="{4015AD65-25AF-48FC-B214-0525CEBF7436}"/>
              </a:ext>
            </a:extLst>
          </p:cNvPr>
          <p:cNvSpPr/>
          <p:nvPr/>
        </p:nvSpPr>
        <p:spPr>
          <a:xfrm>
            <a:off x="12837878" y="10824110"/>
            <a:ext cx="602844" cy="329184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7</a:t>
            </a:r>
          </a:p>
        </p:txBody>
      </p:sp>
      <p:sp>
        <p:nvSpPr>
          <p:cNvPr id="722" name="Oval 721">
            <a:extLst>
              <a:ext uri="{FF2B5EF4-FFF2-40B4-BE49-F238E27FC236}">
                <a16:creationId xmlns:a16="http://schemas.microsoft.com/office/drawing/2014/main" id="{9B985643-5C1C-4EBA-B43D-4610562F90D7}"/>
              </a:ext>
            </a:extLst>
          </p:cNvPr>
          <p:cNvSpPr/>
          <p:nvPr/>
        </p:nvSpPr>
        <p:spPr>
          <a:xfrm>
            <a:off x="13450292" y="10811918"/>
            <a:ext cx="602844" cy="329184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8</a:t>
            </a:r>
          </a:p>
        </p:txBody>
      </p:sp>
      <p:sp>
        <p:nvSpPr>
          <p:cNvPr id="723" name="Oval 722">
            <a:extLst>
              <a:ext uri="{FF2B5EF4-FFF2-40B4-BE49-F238E27FC236}">
                <a16:creationId xmlns:a16="http://schemas.microsoft.com/office/drawing/2014/main" id="{A2BBDDEA-7AC0-4FC0-9307-586E9C9F7CC9}"/>
              </a:ext>
            </a:extLst>
          </p:cNvPr>
          <p:cNvSpPr/>
          <p:nvPr/>
        </p:nvSpPr>
        <p:spPr>
          <a:xfrm>
            <a:off x="14053136" y="10824110"/>
            <a:ext cx="602844" cy="329184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9</a:t>
            </a:r>
          </a:p>
        </p:txBody>
      </p:sp>
      <p:sp>
        <p:nvSpPr>
          <p:cNvPr id="724" name="Oval 723">
            <a:extLst>
              <a:ext uri="{FF2B5EF4-FFF2-40B4-BE49-F238E27FC236}">
                <a16:creationId xmlns:a16="http://schemas.microsoft.com/office/drawing/2014/main" id="{95D3B4B9-C907-434F-9058-D6CDF3B04A08}"/>
              </a:ext>
            </a:extLst>
          </p:cNvPr>
          <p:cNvSpPr/>
          <p:nvPr/>
        </p:nvSpPr>
        <p:spPr>
          <a:xfrm>
            <a:off x="14655980" y="10824110"/>
            <a:ext cx="602844" cy="329184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725" name="TextBox 724">
            <a:extLst>
              <a:ext uri="{FF2B5EF4-FFF2-40B4-BE49-F238E27FC236}">
                <a16:creationId xmlns:a16="http://schemas.microsoft.com/office/drawing/2014/main" id="{978DD251-D93A-4C43-80E0-07DF6745731F}"/>
              </a:ext>
            </a:extLst>
          </p:cNvPr>
          <p:cNvSpPr txBox="1"/>
          <p:nvPr/>
        </p:nvSpPr>
        <p:spPr>
          <a:xfrm>
            <a:off x="8782443" y="10360814"/>
            <a:ext cx="2025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Binder</a:t>
            </a:r>
            <a:endParaRPr lang="en-US" dirty="0"/>
          </a:p>
        </p:txBody>
      </p:sp>
      <p:sp>
        <p:nvSpPr>
          <p:cNvPr id="726" name="Oval 725">
            <a:extLst>
              <a:ext uri="{FF2B5EF4-FFF2-40B4-BE49-F238E27FC236}">
                <a16:creationId xmlns:a16="http://schemas.microsoft.com/office/drawing/2014/main" id="{9914101D-1ECB-4AA8-97F4-CF31D5B49A2E}"/>
              </a:ext>
            </a:extLst>
          </p:cNvPr>
          <p:cNvSpPr/>
          <p:nvPr/>
        </p:nvSpPr>
        <p:spPr>
          <a:xfrm>
            <a:off x="15268394" y="10824110"/>
            <a:ext cx="602844" cy="329184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</a:p>
        </p:txBody>
      </p:sp>
      <p:sp>
        <p:nvSpPr>
          <p:cNvPr id="727" name="Oval 726">
            <a:extLst>
              <a:ext uri="{FF2B5EF4-FFF2-40B4-BE49-F238E27FC236}">
                <a16:creationId xmlns:a16="http://schemas.microsoft.com/office/drawing/2014/main" id="{F31AEDA5-E408-4724-81BF-2C173BF31C3F}"/>
              </a:ext>
            </a:extLst>
          </p:cNvPr>
          <p:cNvSpPr/>
          <p:nvPr/>
        </p:nvSpPr>
        <p:spPr>
          <a:xfrm>
            <a:off x="9211243" y="10827158"/>
            <a:ext cx="602844" cy="329184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728" name="Arrow: Down 727">
            <a:extLst>
              <a:ext uri="{FF2B5EF4-FFF2-40B4-BE49-F238E27FC236}">
                <a16:creationId xmlns:a16="http://schemas.microsoft.com/office/drawing/2014/main" id="{5526EF90-10B9-4FF2-AD4D-09C4A2C2BAFF}"/>
              </a:ext>
            </a:extLst>
          </p:cNvPr>
          <p:cNvSpPr/>
          <p:nvPr/>
        </p:nvSpPr>
        <p:spPr>
          <a:xfrm>
            <a:off x="11525580" y="11317935"/>
            <a:ext cx="274343" cy="356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9" name="Oval 728">
            <a:extLst>
              <a:ext uri="{FF2B5EF4-FFF2-40B4-BE49-F238E27FC236}">
                <a16:creationId xmlns:a16="http://schemas.microsoft.com/office/drawing/2014/main" id="{2B41C5BC-F0CF-4312-AEC3-DF30582707AA}"/>
              </a:ext>
            </a:extLst>
          </p:cNvPr>
          <p:cNvSpPr/>
          <p:nvPr/>
        </p:nvSpPr>
        <p:spPr>
          <a:xfrm>
            <a:off x="10218152" y="12133637"/>
            <a:ext cx="602844" cy="304800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730" name="Oval 729">
            <a:extLst>
              <a:ext uri="{FF2B5EF4-FFF2-40B4-BE49-F238E27FC236}">
                <a16:creationId xmlns:a16="http://schemas.microsoft.com/office/drawing/2014/main" id="{CD815595-E87C-4F69-8B38-B26AAF37A649}"/>
              </a:ext>
            </a:extLst>
          </p:cNvPr>
          <p:cNvSpPr/>
          <p:nvPr/>
        </p:nvSpPr>
        <p:spPr>
          <a:xfrm>
            <a:off x="10820996" y="12133637"/>
            <a:ext cx="602844" cy="3048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731" name="Oval 730">
            <a:extLst>
              <a:ext uri="{FF2B5EF4-FFF2-40B4-BE49-F238E27FC236}">
                <a16:creationId xmlns:a16="http://schemas.microsoft.com/office/drawing/2014/main" id="{509E407A-188E-42E1-B856-6AC3844C96DB}"/>
              </a:ext>
            </a:extLst>
          </p:cNvPr>
          <p:cNvSpPr/>
          <p:nvPr/>
        </p:nvSpPr>
        <p:spPr>
          <a:xfrm>
            <a:off x="11423841" y="12133637"/>
            <a:ext cx="602844" cy="3048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732" name="Oval 731">
            <a:extLst>
              <a:ext uri="{FF2B5EF4-FFF2-40B4-BE49-F238E27FC236}">
                <a16:creationId xmlns:a16="http://schemas.microsoft.com/office/drawing/2014/main" id="{A31530FE-35F6-48A5-BA21-BC6FBA22499C}"/>
              </a:ext>
            </a:extLst>
          </p:cNvPr>
          <p:cNvSpPr/>
          <p:nvPr/>
        </p:nvSpPr>
        <p:spPr>
          <a:xfrm>
            <a:off x="12026685" y="12121445"/>
            <a:ext cx="602844" cy="3048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6</a:t>
            </a:r>
          </a:p>
        </p:txBody>
      </p:sp>
      <p:sp>
        <p:nvSpPr>
          <p:cNvPr id="733" name="Oval 732">
            <a:extLst>
              <a:ext uri="{FF2B5EF4-FFF2-40B4-BE49-F238E27FC236}">
                <a16:creationId xmlns:a16="http://schemas.microsoft.com/office/drawing/2014/main" id="{9D441FD6-B72B-4210-BB17-AB1EC578E68E}"/>
              </a:ext>
            </a:extLst>
          </p:cNvPr>
          <p:cNvSpPr/>
          <p:nvPr/>
        </p:nvSpPr>
        <p:spPr>
          <a:xfrm>
            <a:off x="12639098" y="12121445"/>
            <a:ext cx="602844" cy="304800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7</a:t>
            </a:r>
          </a:p>
        </p:txBody>
      </p:sp>
      <p:sp>
        <p:nvSpPr>
          <p:cNvPr id="734" name="Oval 733">
            <a:extLst>
              <a:ext uri="{FF2B5EF4-FFF2-40B4-BE49-F238E27FC236}">
                <a16:creationId xmlns:a16="http://schemas.microsoft.com/office/drawing/2014/main" id="{D1AE24F8-154B-493F-9A56-FC4C71D3D176}"/>
              </a:ext>
            </a:extLst>
          </p:cNvPr>
          <p:cNvSpPr/>
          <p:nvPr/>
        </p:nvSpPr>
        <p:spPr>
          <a:xfrm>
            <a:off x="13251512" y="12109253"/>
            <a:ext cx="602844" cy="3048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8</a:t>
            </a:r>
          </a:p>
        </p:txBody>
      </p:sp>
      <p:sp>
        <p:nvSpPr>
          <p:cNvPr id="735" name="Oval 734">
            <a:extLst>
              <a:ext uri="{FF2B5EF4-FFF2-40B4-BE49-F238E27FC236}">
                <a16:creationId xmlns:a16="http://schemas.microsoft.com/office/drawing/2014/main" id="{33E0B599-611F-4C1E-B9A8-A8B596F923DA}"/>
              </a:ext>
            </a:extLst>
          </p:cNvPr>
          <p:cNvSpPr/>
          <p:nvPr/>
        </p:nvSpPr>
        <p:spPr>
          <a:xfrm>
            <a:off x="13854356" y="12121445"/>
            <a:ext cx="602844" cy="3048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9</a:t>
            </a:r>
          </a:p>
        </p:txBody>
      </p:sp>
      <p:sp>
        <p:nvSpPr>
          <p:cNvPr id="736" name="Oval 735">
            <a:extLst>
              <a:ext uri="{FF2B5EF4-FFF2-40B4-BE49-F238E27FC236}">
                <a16:creationId xmlns:a16="http://schemas.microsoft.com/office/drawing/2014/main" id="{38824104-700D-49B8-B17F-3F294AADF965}"/>
              </a:ext>
            </a:extLst>
          </p:cNvPr>
          <p:cNvSpPr/>
          <p:nvPr/>
        </p:nvSpPr>
        <p:spPr>
          <a:xfrm>
            <a:off x="14457200" y="12121445"/>
            <a:ext cx="602844" cy="304800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737" name="Oval 736">
            <a:extLst>
              <a:ext uri="{FF2B5EF4-FFF2-40B4-BE49-F238E27FC236}">
                <a16:creationId xmlns:a16="http://schemas.microsoft.com/office/drawing/2014/main" id="{2185638D-C8A4-48AF-8856-A55332A12B72}"/>
              </a:ext>
            </a:extLst>
          </p:cNvPr>
          <p:cNvSpPr/>
          <p:nvPr/>
        </p:nvSpPr>
        <p:spPr>
          <a:xfrm>
            <a:off x="15069614" y="12121445"/>
            <a:ext cx="602844" cy="3048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</a:p>
        </p:txBody>
      </p:sp>
      <p:sp>
        <p:nvSpPr>
          <p:cNvPr id="738" name="Oval 737">
            <a:extLst>
              <a:ext uri="{FF2B5EF4-FFF2-40B4-BE49-F238E27FC236}">
                <a16:creationId xmlns:a16="http://schemas.microsoft.com/office/drawing/2014/main" id="{5E4AC920-BBC8-4C0D-866E-2875FC26B38F}"/>
              </a:ext>
            </a:extLst>
          </p:cNvPr>
          <p:cNvSpPr/>
          <p:nvPr/>
        </p:nvSpPr>
        <p:spPr>
          <a:xfrm>
            <a:off x="9615308" y="12136685"/>
            <a:ext cx="602844" cy="3048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739" name="TextBox 738">
            <a:extLst>
              <a:ext uri="{FF2B5EF4-FFF2-40B4-BE49-F238E27FC236}">
                <a16:creationId xmlns:a16="http://schemas.microsoft.com/office/drawing/2014/main" id="{68C3E102-B817-4888-A1B2-7F9C346664CD}"/>
              </a:ext>
            </a:extLst>
          </p:cNvPr>
          <p:cNvSpPr txBox="1"/>
          <p:nvPr/>
        </p:nvSpPr>
        <p:spPr>
          <a:xfrm>
            <a:off x="9211243" y="11710071"/>
            <a:ext cx="386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Non-binder</a:t>
            </a:r>
            <a:endParaRPr lang="en-US" dirty="0"/>
          </a:p>
        </p:txBody>
      </p:sp>
      <p:sp>
        <p:nvSpPr>
          <p:cNvPr id="740" name="TextBox 739">
            <a:extLst>
              <a:ext uri="{FF2B5EF4-FFF2-40B4-BE49-F238E27FC236}">
                <a16:creationId xmlns:a16="http://schemas.microsoft.com/office/drawing/2014/main" id="{D0D7FFEA-166A-4FB1-8B22-A6A334585BEB}"/>
              </a:ext>
            </a:extLst>
          </p:cNvPr>
          <p:cNvSpPr txBox="1"/>
          <p:nvPr/>
        </p:nvSpPr>
        <p:spPr>
          <a:xfrm>
            <a:off x="9895589" y="11156342"/>
            <a:ext cx="43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741" name="TextBox 740">
            <a:extLst>
              <a:ext uri="{FF2B5EF4-FFF2-40B4-BE49-F238E27FC236}">
                <a16:creationId xmlns:a16="http://schemas.microsoft.com/office/drawing/2014/main" id="{8599EEAF-4D9C-449F-BA26-7AEAE7BA192E}"/>
              </a:ext>
            </a:extLst>
          </p:cNvPr>
          <p:cNvSpPr txBox="1"/>
          <p:nvPr/>
        </p:nvSpPr>
        <p:spPr>
          <a:xfrm>
            <a:off x="11745372" y="11153294"/>
            <a:ext cx="43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P4</a:t>
            </a:r>
          </a:p>
        </p:txBody>
      </p:sp>
      <p:sp>
        <p:nvSpPr>
          <p:cNvPr id="742" name="TextBox 741">
            <a:extLst>
              <a:ext uri="{FF2B5EF4-FFF2-40B4-BE49-F238E27FC236}">
                <a16:creationId xmlns:a16="http://schemas.microsoft.com/office/drawing/2014/main" id="{85B7BE22-858E-4D14-A1FA-B81D0AB97B17}"/>
              </a:ext>
            </a:extLst>
          </p:cNvPr>
          <p:cNvSpPr txBox="1"/>
          <p:nvPr/>
        </p:nvSpPr>
        <p:spPr>
          <a:xfrm>
            <a:off x="12928685" y="11135422"/>
            <a:ext cx="43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P6</a:t>
            </a:r>
          </a:p>
        </p:txBody>
      </p:sp>
      <p:sp>
        <p:nvSpPr>
          <p:cNvPr id="743" name="TextBox 742">
            <a:extLst>
              <a:ext uri="{FF2B5EF4-FFF2-40B4-BE49-F238E27FC236}">
                <a16:creationId xmlns:a16="http://schemas.microsoft.com/office/drawing/2014/main" id="{E9F90CE9-472F-4127-86C6-2439012A6843}"/>
              </a:ext>
            </a:extLst>
          </p:cNvPr>
          <p:cNvSpPr txBox="1"/>
          <p:nvPr/>
        </p:nvSpPr>
        <p:spPr>
          <a:xfrm>
            <a:off x="14717082" y="11141889"/>
            <a:ext cx="43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P9</a:t>
            </a:r>
          </a:p>
        </p:txBody>
      </p:sp>
      <p:sp>
        <p:nvSpPr>
          <p:cNvPr id="744" name="TextBox 743">
            <a:extLst>
              <a:ext uri="{FF2B5EF4-FFF2-40B4-BE49-F238E27FC236}">
                <a16:creationId xmlns:a16="http://schemas.microsoft.com/office/drawing/2014/main" id="{9357C8E3-920F-4A68-AED1-81BCC18D45D0}"/>
              </a:ext>
            </a:extLst>
          </p:cNvPr>
          <p:cNvSpPr txBox="1"/>
          <p:nvPr/>
        </p:nvSpPr>
        <p:spPr>
          <a:xfrm>
            <a:off x="10305077" y="12414053"/>
            <a:ext cx="43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745" name="TextBox 744">
            <a:extLst>
              <a:ext uri="{FF2B5EF4-FFF2-40B4-BE49-F238E27FC236}">
                <a16:creationId xmlns:a16="http://schemas.microsoft.com/office/drawing/2014/main" id="{BB7998D9-5007-4E9D-9D76-40F2EB735703}"/>
              </a:ext>
            </a:extLst>
          </p:cNvPr>
          <p:cNvSpPr txBox="1"/>
          <p:nvPr/>
        </p:nvSpPr>
        <p:spPr>
          <a:xfrm>
            <a:off x="12112788" y="12426245"/>
            <a:ext cx="43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P4</a:t>
            </a:r>
          </a:p>
        </p:txBody>
      </p:sp>
      <p:sp>
        <p:nvSpPr>
          <p:cNvPr id="746" name="TextBox 745">
            <a:extLst>
              <a:ext uri="{FF2B5EF4-FFF2-40B4-BE49-F238E27FC236}">
                <a16:creationId xmlns:a16="http://schemas.microsoft.com/office/drawing/2014/main" id="{CBCB139D-2ED8-41C2-9197-D6634863E7D6}"/>
              </a:ext>
            </a:extLst>
          </p:cNvPr>
          <p:cNvSpPr txBox="1"/>
          <p:nvPr/>
        </p:nvSpPr>
        <p:spPr>
          <a:xfrm>
            <a:off x="13333013" y="12423507"/>
            <a:ext cx="43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P6</a:t>
            </a:r>
          </a:p>
        </p:txBody>
      </p:sp>
      <p:sp>
        <p:nvSpPr>
          <p:cNvPr id="747" name="TextBox 746">
            <a:extLst>
              <a:ext uri="{FF2B5EF4-FFF2-40B4-BE49-F238E27FC236}">
                <a16:creationId xmlns:a16="http://schemas.microsoft.com/office/drawing/2014/main" id="{601E4A0F-D7AA-4897-B110-D2CE56B2B59F}"/>
              </a:ext>
            </a:extLst>
          </p:cNvPr>
          <p:cNvSpPr txBox="1"/>
          <p:nvPr/>
        </p:nvSpPr>
        <p:spPr>
          <a:xfrm>
            <a:off x="15151115" y="12414053"/>
            <a:ext cx="43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P9</a:t>
            </a:r>
          </a:p>
        </p:txBody>
      </p:sp>
      <p:sp>
        <p:nvSpPr>
          <p:cNvPr id="748" name="Rectangle 747">
            <a:extLst>
              <a:ext uri="{FF2B5EF4-FFF2-40B4-BE49-F238E27FC236}">
                <a16:creationId xmlns:a16="http://schemas.microsoft.com/office/drawing/2014/main" id="{D73E1805-3564-469B-9105-0F1FFA4BF945}"/>
              </a:ext>
            </a:extLst>
          </p:cNvPr>
          <p:cNvSpPr/>
          <p:nvPr/>
        </p:nvSpPr>
        <p:spPr>
          <a:xfrm>
            <a:off x="484370" y="10209184"/>
            <a:ext cx="15849312" cy="34782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9" name="Rectangle 748">
            <a:extLst>
              <a:ext uri="{FF2B5EF4-FFF2-40B4-BE49-F238E27FC236}">
                <a16:creationId xmlns:a16="http://schemas.microsoft.com/office/drawing/2014/main" id="{5A6CA217-4EB9-4AD4-87DA-7E9D08CAF067}"/>
              </a:ext>
            </a:extLst>
          </p:cNvPr>
          <p:cNvSpPr/>
          <p:nvPr/>
        </p:nvSpPr>
        <p:spPr>
          <a:xfrm>
            <a:off x="11632189" y="10807887"/>
            <a:ext cx="60284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0" name="TextBox 749">
            <a:extLst>
              <a:ext uri="{FF2B5EF4-FFF2-40B4-BE49-F238E27FC236}">
                <a16:creationId xmlns:a16="http://schemas.microsoft.com/office/drawing/2014/main" id="{90CE7A2A-1BAC-49E2-B288-21336330CAEB}"/>
              </a:ext>
            </a:extLst>
          </p:cNvPr>
          <p:cNvSpPr txBox="1"/>
          <p:nvPr/>
        </p:nvSpPr>
        <p:spPr>
          <a:xfrm>
            <a:off x="8966378" y="12862160"/>
            <a:ext cx="7102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Alternatively, </a:t>
            </a:r>
            <a:r>
              <a:rPr lang="en-US" sz="2400" b="1" dirty="0"/>
              <a:t>deletion</a:t>
            </a:r>
            <a:r>
              <a:rPr lang="en-US" sz="2400" dirty="0"/>
              <a:t> of Amino Acid 5 can result in a peptide that will no longer bind HLA</a:t>
            </a:r>
          </a:p>
        </p:txBody>
      </p:sp>
      <p:grpSp>
        <p:nvGrpSpPr>
          <p:cNvPr id="751" name="Group 750">
            <a:extLst>
              <a:ext uri="{FF2B5EF4-FFF2-40B4-BE49-F238E27FC236}">
                <a16:creationId xmlns:a16="http://schemas.microsoft.com/office/drawing/2014/main" id="{7FF83413-17A5-4CA1-8DE2-4AF7201FFEC7}"/>
              </a:ext>
            </a:extLst>
          </p:cNvPr>
          <p:cNvGrpSpPr/>
          <p:nvPr/>
        </p:nvGrpSpPr>
        <p:grpSpPr>
          <a:xfrm>
            <a:off x="920180" y="13766587"/>
            <a:ext cx="6946475" cy="2417826"/>
            <a:chOff x="508597" y="1505563"/>
            <a:chExt cx="6946475" cy="2417826"/>
          </a:xfrm>
        </p:grpSpPr>
        <p:sp>
          <p:nvSpPr>
            <p:cNvPr id="752" name="Oval 751">
              <a:extLst>
                <a:ext uri="{FF2B5EF4-FFF2-40B4-BE49-F238E27FC236}">
                  <a16:creationId xmlns:a16="http://schemas.microsoft.com/office/drawing/2014/main" id="{00C46624-CA96-41B6-A8DB-1A6BACE49449}"/>
                </a:ext>
              </a:extLst>
            </p:cNvPr>
            <p:cNvSpPr/>
            <p:nvPr/>
          </p:nvSpPr>
          <p:spPr>
            <a:xfrm>
              <a:off x="1198185" y="195894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0AF02708-2326-4230-8EAF-76D4376331C0}"/>
                </a:ext>
              </a:extLst>
            </p:cNvPr>
            <p:cNvSpPr/>
            <p:nvPr/>
          </p:nvSpPr>
          <p:spPr>
            <a:xfrm>
              <a:off x="1774257" y="195894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93F860BD-D074-411F-807C-3609A7D6E45B}"/>
                </a:ext>
              </a:extLst>
            </p:cNvPr>
            <p:cNvSpPr/>
            <p:nvPr/>
          </p:nvSpPr>
          <p:spPr>
            <a:xfrm>
              <a:off x="2350329" y="195894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D146599F-D1D8-441F-B8F2-F0F1AF4A027D}"/>
                </a:ext>
              </a:extLst>
            </p:cNvPr>
            <p:cNvSpPr/>
            <p:nvPr/>
          </p:nvSpPr>
          <p:spPr>
            <a:xfrm>
              <a:off x="2926401" y="195894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2E0F6137-2841-40F9-8742-36D238B7C9A8}"/>
                </a:ext>
              </a:extLst>
            </p:cNvPr>
            <p:cNvSpPr/>
            <p:nvPr/>
          </p:nvSpPr>
          <p:spPr>
            <a:xfrm>
              <a:off x="3502473" y="195894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5D208E32-98EC-403F-A3E6-E5AD86262A4A}"/>
                </a:ext>
              </a:extLst>
            </p:cNvPr>
            <p:cNvSpPr/>
            <p:nvPr/>
          </p:nvSpPr>
          <p:spPr>
            <a:xfrm>
              <a:off x="4087689" y="195894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7</a:t>
              </a:r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7F21E52E-7676-4368-985D-4232D529C50E}"/>
                </a:ext>
              </a:extLst>
            </p:cNvPr>
            <p:cNvSpPr/>
            <p:nvPr/>
          </p:nvSpPr>
          <p:spPr>
            <a:xfrm>
              <a:off x="4672905" y="1946753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8</a:t>
              </a:r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537DB02C-B623-42AA-A57E-C1D2ACD423E3}"/>
                </a:ext>
              </a:extLst>
            </p:cNvPr>
            <p:cNvSpPr/>
            <p:nvPr/>
          </p:nvSpPr>
          <p:spPr>
            <a:xfrm>
              <a:off x="5248977" y="195894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9</a:t>
              </a:r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5C9D3B26-3164-4633-8426-2B399CEE6935}"/>
                </a:ext>
              </a:extLst>
            </p:cNvPr>
            <p:cNvSpPr/>
            <p:nvPr/>
          </p:nvSpPr>
          <p:spPr>
            <a:xfrm>
              <a:off x="5825049" y="195894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10</a:t>
              </a:r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79750E4E-5C05-41D6-A72C-5EFDB2EE7D93}"/>
                </a:ext>
              </a:extLst>
            </p:cNvPr>
            <p:cNvSpPr/>
            <p:nvPr/>
          </p:nvSpPr>
          <p:spPr>
            <a:xfrm>
              <a:off x="6410265" y="195894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11</a:t>
              </a:r>
            </a:p>
          </p:txBody>
        </p:sp>
        <p:sp>
          <p:nvSpPr>
            <p:cNvPr id="762" name="Oval 761">
              <a:extLst>
                <a:ext uri="{FF2B5EF4-FFF2-40B4-BE49-F238E27FC236}">
                  <a16:creationId xmlns:a16="http://schemas.microsoft.com/office/drawing/2014/main" id="{E1C1E33D-161D-4090-945E-4463E1EA1421}"/>
                </a:ext>
              </a:extLst>
            </p:cNvPr>
            <p:cNvSpPr/>
            <p:nvPr/>
          </p:nvSpPr>
          <p:spPr>
            <a:xfrm>
              <a:off x="622113" y="1961993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763" name="Arrow: Down 762">
              <a:extLst>
                <a:ext uri="{FF2B5EF4-FFF2-40B4-BE49-F238E27FC236}">
                  <a16:creationId xmlns:a16="http://schemas.microsoft.com/office/drawing/2014/main" id="{FECC6C3E-EDB6-4B29-A2A9-FF612510C106}"/>
                </a:ext>
              </a:extLst>
            </p:cNvPr>
            <p:cNvSpPr/>
            <p:nvPr/>
          </p:nvSpPr>
          <p:spPr>
            <a:xfrm>
              <a:off x="1355141" y="2473728"/>
              <a:ext cx="262159" cy="3567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TextBox 763">
              <a:extLst>
                <a:ext uri="{FF2B5EF4-FFF2-40B4-BE49-F238E27FC236}">
                  <a16:creationId xmlns:a16="http://schemas.microsoft.com/office/drawing/2014/main" id="{F3594FC9-095E-4B49-9061-D1041ABB823A}"/>
                </a:ext>
              </a:extLst>
            </p:cNvPr>
            <p:cNvSpPr txBox="1"/>
            <p:nvPr/>
          </p:nvSpPr>
          <p:spPr>
            <a:xfrm>
              <a:off x="699995" y="2302439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P1</a:t>
              </a:r>
            </a:p>
          </p:txBody>
        </p:sp>
        <p:sp>
          <p:nvSpPr>
            <p:cNvPr id="765" name="TextBox 764">
              <a:extLst>
                <a:ext uri="{FF2B5EF4-FFF2-40B4-BE49-F238E27FC236}">
                  <a16:creationId xmlns:a16="http://schemas.microsoft.com/office/drawing/2014/main" id="{C9D8B58F-A395-4737-ACB2-3C24497D7A00}"/>
                </a:ext>
              </a:extLst>
            </p:cNvPr>
            <p:cNvSpPr txBox="1"/>
            <p:nvPr/>
          </p:nvSpPr>
          <p:spPr>
            <a:xfrm>
              <a:off x="2452878" y="2294665"/>
              <a:ext cx="42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P4</a:t>
              </a:r>
            </a:p>
          </p:txBody>
        </p:sp>
        <p:sp>
          <p:nvSpPr>
            <p:cNvPr id="766" name="TextBox 765">
              <a:extLst>
                <a:ext uri="{FF2B5EF4-FFF2-40B4-BE49-F238E27FC236}">
                  <a16:creationId xmlns:a16="http://schemas.microsoft.com/office/drawing/2014/main" id="{E62B3750-3DE7-4C5D-9749-50DFF24010EA}"/>
                </a:ext>
              </a:extLst>
            </p:cNvPr>
            <p:cNvSpPr txBox="1"/>
            <p:nvPr/>
          </p:nvSpPr>
          <p:spPr>
            <a:xfrm>
              <a:off x="3562066" y="2288129"/>
              <a:ext cx="42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P6</a:t>
              </a:r>
            </a:p>
          </p:txBody>
        </p:sp>
        <p:sp>
          <p:nvSpPr>
            <p:cNvPr id="767" name="TextBox 766">
              <a:extLst>
                <a:ext uri="{FF2B5EF4-FFF2-40B4-BE49-F238E27FC236}">
                  <a16:creationId xmlns:a16="http://schemas.microsoft.com/office/drawing/2014/main" id="{2F4234AF-D50E-4AB9-A013-758B615C36F0}"/>
                </a:ext>
              </a:extLst>
            </p:cNvPr>
            <p:cNvSpPr txBox="1"/>
            <p:nvPr/>
          </p:nvSpPr>
          <p:spPr>
            <a:xfrm>
              <a:off x="5326859" y="2279865"/>
              <a:ext cx="42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P9</a:t>
              </a:r>
            </a:p>
          </p:txBody>
        </p:sp>
        <p:sp>
          <p:nvSpPr>
            <p:cNvPr id="768" name="TextBox 767">
              <a:extLst>
                <a:ext uri="{FF2B5EF4-FFF2-40B4-BE49-F238E27FC236}">
                  <a16:creationId xmlns:a16="http://schemas.microsoft.com/office/drawing/2014/main" id="{5FC98ED4-78F9-4719-92B1-B59AB0D264B3}"/>
                </a:ext>
              </a:extLst>
            </p:cNvPr>
            <p:cNvSpPr txBox="1"/>
            <p:nvPr/>
          </p:nvSpPr>
          <p:spPr>
            <a:xfrm>
              <a:off x="652693" y="3541288"/>
              <a:ext cx="424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P1</a:t>
              </a:r>
            </a:p>
          </p:txBody>
        </p:sp>
        <p:sp>
          <p:nvSpPr>
            <p:cNvPr id="769" name="TextBox 768">
              <a:extLst>
                <a:ext uri="{FF2B5EF4-FFF2-40B4-BE49-F238E27FC236}">
                  <a16:creationId xmlns:a16="http://schemas.microsoft.com/office/drawing/2014/main" id="{1497B5C8-0C26-4630-97EA-E469A448761D}"/>
                </a:ext>
              </a:extLst>
            </p:cNvPr>
            <p:cNvSpPr txBox="1"/>
            <p:nvPr/>
          </p:nvSpPr>
          <p:spPr>
            <a:xfrm>
              <a:off x="2348698" y="3554057"/>
              <a:ext cx="42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P4</a:t>
              </a:r>
            </a:p>
          </p:txBody>
        </p:sp>
        <p:sp>
          <p:nvSpPr>
            <p:cNvPr id="770" name="TextBox 769">
              <a:extLst>
                <a:ext uri="{FF2B5EF4-FFF2-40B4-BE49-F238E27FC236}">
                  <a16:creationId xmlns:a16="http://schemas.microsoft.com/office/drawing/2014/main" id="{E9ECF0C3-F594-4BDF-99DF-8EA78EE0C533}"/>
                </a:ext>
              </a:extLst>
            </p:cNvPr>
            <p:cNvSpPr txBox="1"/>
            <p:nvPr/>
          </p:nvSpPr>
          <p:spPr>
            <a:xfrm>
              <a:off x="3481934" y="3505776"/>
              <a:ext cx="42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P6</a:t>
              </a:r>
            </a:p>
          </p:txBody>
        </p:sp>
        <p:sp>
          <p:nvSpPr>
            <p:cNvPr id="771" name="TextBox 770">
              <a:extLst>
                <a:ext uri="{FF2B5EF4-FFF2-40B4-BE49-F238E27FC236}">
                  <a16:creationId xmlns:a16="http://schemas.microsoft.com/office/drawing/2014/main" id="{A0544F2A-7B33-4FC6-9578-EF4D1C0B5AB5}"/>
                </a:ext>
              </a:extLst>
            </p:cNvPr>
            <p:cNvSpPr txBox="1"/>
            <p:nvPr/>
          </p:nvSpPr>
          <p:spPr>
            <a:xfrm>
              <a:off x="5239865" y="3554057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P9</a:t>
              </a:r>
            </a:p>
          </p:txBody>
        </p:sp>
        <p:sp>
          <p:nvSpPr>
            <p:cNvPr id="773" name="Oval 772">
              <a:extLst>
                <a:ext uri="{FF2B5EF4-FFF2-40B4-BE49-F238E27FC236}">
                  <a16:creationId xmlns:a16="http://schemas.microsoft.com/office/drawing/2014/main" id="{6CD3E26B-D18F-4D9D-B2B2-CD292E74D995}"/>
                </a:ext>
              </a:extLst>
            </p:cNvPr>
            <p:cNvSpPr/>
            <p:nvPr/>
          </p:nvSpPr>
          <p:spPr>
            <a:xfrm>
              <a:off x="1100451" y="3194104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774" name="Oval 773">
              <a:extLst>
                <a:ext uri="{FF2B5EF4-FFF2-40B4-BE49-F238E27FC236}">
                  <a16:creationId xmlns:a16="http://schemas.microsoft.com/office/drawing/2014/main" id="{8C870E34-AABF-4EF0-998B-0B03F48BCF8E}"/>
                </a:ext>
              </a:extLst>
            </p:cNvPr>
            <p:cNvSpPr/>
            <p:nvPr/>
          </p:nvSpPr>
          <p:spPr>
            <a:xfrm>
              <a:off x="2242992" y="3189378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775" name="Oval 774">
              <a:extLst>
                <a:ext uri="{FF2B5EF4-FFF2-40B4-BE49-F238E27FC236}">
                  <a16:creationId xmlns:a16="http://schemas.microsoft.com/office/drawing/2014/main" id="{92332D56-AB3B-4479-886C-CC5835EC045F}"/>
                </a:ext>
              </a:extLst>
            </p:cNvPr>
            <p:cNvSpPr/>
            <p:nvPr/>
          </p:nvSpPr>
          <p:spPr>
            <a:xfrm>
              <a:off x="2819064" y="3189378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sp>
          <p:nvSpPr>
            <p:cNvPr id="776" name="Oval 775">
              <a:extLst>
                <a:ext uri="{FF2B5EF4-FFF2-40B4-BE49-F238E27FC236}">
                  <a16:creationId xmlns:a16="http://schemas.microsoft.com/office/drawing/2014/main" id="{A3E59D17-F3E6-4343-8876-161DDC393747}"/>
                </a:ext>
              </a:extLst>
            </p:cNvPr>
            <p:cNvSpPr/>
            <p:nvPr/>
          </p:nvSpPr>
          <p:spPr>
            <a:xfrm>
              <a:off x="3395136" y="3189378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777" name="Oval 776">
              <a:extLst>
                <a:ext uri="{FF2B5EF4-FFF2-40B4-BE49-F238E27FC236}">
                  <a16:creationId xmlns:a16="http://schemas.microsoft.com/office/drawing/2014/main" id="{40808A64-2493-4A27-9267-955E19B4F5AA}"/>
                </a:ext>
              </a:extLst>
            </p:cNvPr>
            <p:cNvSpPr/>
            <p:nvPr/>
          </p:nvSpPr>
          <p:spPr>
            <a:xfrm>
              <a:off x="3971208" y="3189378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778" name="Oval 777">
              <a:extLst>
                <a:ext uri="{FF2B5EF4-FFF2-40B4-BE49-F238E27FC236}">
                  <a16:creationId xmlns:a16="http://schemas.microsoft.com/office/drawing/2014/main" id="{09132636-873B-4477-B196-1F0C425DB571}"/>
                </a:ext>
              </a:extLst>
            </p:cNvPr>
            <p:cNvSpPr/>
            <p:nvPr/>
          </p:nvSpPr>
          <p:spPr>
            <a:xfrm>
              <a:off x="4556424" y="3189378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7</a:t>
              </a:r>
            </a:p>
          </p:txBody>
        </p:sp>
        <p:sp>
          <p:nvSpPr>
            <p:cNvPr id="779" name="Oval 778">
              <a:extLst>
                <a:ext uri="{FF2B5EF4-FFF2-40B4-BE49-F238E27FC236}">
                  <a16:creationId xmlns:a16="http://schemas.microsoft.com/office/drawing/2014/main" id="{3AFC3B3B-2604-48E8-8DA8-BBE4955D569D}"/>
                </a:ext>
              </a:extLst>
            </p:cNvPr>
            <p:cNvSpPr/>
            <p:nvPr/>
          </p:nvSpPr>
          <p:spPr>
            <a:xfrm>
              <a:off x="5141640" y="3177186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8</a:t>
              </a:r>
            </a:p>
          </p:txBody>
        </p:sp>
        <p:sp>
          <p:nvSpPr>
            <p:cNvPr id="780" name="Oval 779">
              <a:extLst>
                <a:ext uri="{FF2B5EF4-FFF2-40B4-BE49-F238E27FC236}">
                  <a16:creationId xmlns:a16="http://schemas.microsoft.com/office/drawing/2014/main" id="{6CA41B62-7DEC-465F-8635-B1E091F7D81F}"/>
                </a:ext>
              </a:extLst>
            </p:cNvPr>
            <p:cNvSpPr/>
            <p:nvPr/>
          </p:nvSpPr>
          <p:spPr>
            <a:xfrm>
              <a:off x="5717712" y="3189378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9</a:t>
              </a:r>
            </a:p>
          </p:txBody>
        </p:sp>
        <p:sp>
          <p:nvSpPr>
            <p:cNvPr id="781" name="Oval 780">
              <a:extLst>
                <a:ext uri="{FF2B5EF4-FFF2-40B4-BE49-F238E27FC236}">
                  <a16:creationId xmlns:a16="http://schemas.microsoft.com/office/drawing/2014/main" id="{0BFD677F-8316-4C87-9FA2-A291FC178D03}"/>
                </a:ext>
              </a:extLst>
            </p:cNvPr>
            <p:cNvSpPr/>
            <p:nvPr/>
          </p:nvSpPr>
          <p:spPr>
            <a:xfrm>
              <a:off x="6293784" y="3189378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10</a:t>
              </a:r>
            </a:p>
          </p:txBody>
        </p:sp>
        <p:sp>
          <p:nvSpPr>
            <p:cNvPr id="782" name="Oval 781">
              <a:extLst>
                <a:ext uri="{FF2B5EF4-FFF2-40B4-BE49-F238E27FC236}">
                  <a16:creationId xmlns:a16="http://schemas.microsoft.com/office/drawing/2014/main" id="{CD913A69-4D63-4C77-AA01-9DB89273E29F}"/>
                </a:ext>
              </a:extLst>
            </p:cNvPr>
            <p:cNvSpPr/>
            <p:nvPr/>
          </p:nvSpPr>
          <p:spPr>
            <a:xfrm>
              <a:off x="6879000" y="3189378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11</a:t>
              </a:r>
            </a:p>
          </p:txBody>
        </p:sp>
        <p:sp>
          <p:nvSpPr>
            <p:cNvPr id="783" name="Oval 782">
              <a:extLst>
                <a:ext uri="{FF2B5EF4-FFF2-40B4-BE49-F238E27FC236}">
                  <a16:creationId xmlns:a16="http://schemas.microsoft.com/office/drawing/2014/main" id="{A84D0F81-EABF-4901-8395-ADFE771120DA}"/>
                </a:ext>
              </a:extLst>
            </p:cNvPr>
            <p:cNvSpPr/>
            <p:nvPr/>
          </p:nvSpPr>
          <p:spPr>
            <a:xfrm>
              <a:off x="524379" y="3197152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784" name="TextBox 783">
              <a:extLst>
                <a:ext uri="{FF2B5EF4-FFF2-40B4-BE49-F238E27FC236}">
                  <a16:creationId xmlns:a16="http://schemas.microsoft.com/office/drawing/2014/main" id="{36BED69C-CFC4-457A-928E-1C00DD1F6F1A}"/>
                </a:ext>
              </a:extLst>
            </p:cNvPr>
            <p:cNvSpPr txBox="1"/>
            <p:nvPr/>
          </p:nvSpPr>
          <p:spPr>
            <a:xfrm>
              <a:off x="508597" y="1505563"/>
              <a:ext cx="1007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Binder</a:t>
              </a:r>
            </a:p>
          </p:txBody>
        </p:sp>
        <p:sp>
          <p:nvSpPr>
            <p:cNvPr id="785" name="TextBox 784">
              <a:extLst>
                <a:ext uri="{FF2B5EF4-FFF2-40B4-BE49-F238E27FC236}">
                  <a16:creationId xmlns:a16="http://schemas.microsoft.com/office/drawing/2014/main" id="{7C377F8A-2332-45DD-9892-E4D6FF601227}"/>
                </a:ext>
              </a:extLst>
            </p:cNvPr>
            <p:cNvSpPr txBox="1"/>
            <p:nvPr/>
          </p:nvSpPr>
          <p:spPr>
            <a:xfrm>
              <a:off x="508597" y="2735486"/>
              <a:ext cx="16193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Non-binder</a:t>
              </a:r>
              <a:endParaRPr lang="en-US" dirty="0"/>
            </a:p>
          </p:txBody>
        </p:sp>
        <p:sp>
          <p:nvSpPr>
            <p:cNvPr id="786" name="Oval 785">
              <a:extLst>
                <a:ext uri="{FF2B5EF4-FFF2-40B4-BE49-F238E27FC236}">
                  <a16:creationId xmlns:a16="http://schemas.microsoft.com/office/drawing/2014/main" id="{93FE4804-6251-4DEB-855A-15E92AE8D6D1}"/>
                </a:ext>
              </a:extLst>
            </p:cNvPr>
            <p:cNvSpPr/>
            <p:nvPr/>
          </p:nvSpPr>
          <p:spPr>
            <a:xfrm>
              <a:off x="1671721" y="320119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787" name="Rectangle 786">
              <a:extLst>
                <a:ext uri="{FF2B5EF4-FFF2-40B4-BE49-F238E27FC236}">
                  <a16:creationId xmlns:a16="http://schemas.microsoft.com/office/drawing/2014/main" id="{668D63F4-018B-4251-9B8A-6A6E6EDA2728}"/>
                </a:ext>
              </a:extLst>
            </p:cNvPr>
            <p:cNvSpPr/>
            <p:nvPr/>
          </p:nvSpPr>
          <p:spPr>
            <a:xfrm>
              <a:off x="1085155" y="3184235"/>
              <a:ext cx="1157837" cy="3751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Rectangle 787">
              <a:extLst>
                <a:ext uri="{FF2B5EF4-FFF2-40B4-BE49-F238E27FC236}">
                  <a16:creationId xmlns:a16="http://schemas.microsoft.com/office/drawing/2014/main" id="{D3B88D56-5758-471A-BF22-21B27D5469A0}"/>
                </a:ext>
              </a:extLst>
            </p:cNvPr>
            <p:cNvSpPr/>
            <p:nvPr/>
          </p:nvSpPr>
          <p:spPr>
            <a:xfrm>
              <a:off x="1195741" y="1939647"/>
              <a:ext cx="566928" cy="3975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9" name="Group 788">
            <a:extLst>
              <a:ext uri="{FF2B5EF4-FFF2-40B4-BE49-F238E27FC236}">
                <a16:creationId xmlns:a16="http://schemas.microsoft.com/office/drawing/2014/main" id="{471635F2-1036-4C3C-9335-172C3EFDC955}"/>
              </a:ext>
            </a:extLst>
          </p:cNvPr>
          <p:cNvGrpSpPr/>
          <p:nvPr/>
        </p:nvGrpSpPr>
        <p:grpSpPr>
          <a:xfrm>
            <a:off x="484370" y="13796209"/>
            <a:ext cx="15824352" cy="3441067"/>
            <a:chOff x="-8020606" y="4200205"/>
            <a:chExt cx="15503007" cy="3441067"/>
          </a:xfrm>
        </p:grpSpPr>
        <p:sp>
          <p:nvSpPr>
            <p:cNvPr id="790" name="Oval 789">
              <a:extLst>
                <a:ext uri="{FF2B5EF4-FFF2-40B4-BE49-F238E27FC236}">
                  <a16:creationId xmlns:a16="http://schemas.microsoft.com/office/drawing/2014/main" id="{FC494AC0-8256-45D7-8C19-6431A1D3EFD6}"/>
                </a:ext>
              </a:extLst>
            </p:cNvPr>
            <p:cNvSpPr/>
            <p:nvPr/>
          </p:nvSpPr>
          <p:spPr>
            <a:xfrm>
              <a:off x="1198185" y="4675228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791" name="Oval 790">
              <a:extLst>
                <a:ext uri="{FF2B5EF4-FFF2-40B4-BE49-F238E27FC236}">
                  <a16:creationId xmlns:a16="http://schemas.microsoft.com/office/drawing/2014/main" id="{0BD4858D-D3EF-41AC-8887-F317BC06CE89}"/>
                </a:ext>
              </a:extLst>
            </p:cNvPr>
            <p:cNvSpPr/>
            <p:nvPr/>
          </p:nvSpPr>
          <p:spPr>
            <a:xfrm>
              <a:off x="1774257" y="4675228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792" name="Oval 791">
              <a:extLst>
                <a:ext uri="{FF2B5EF4-FFF2-40B4-BE49-F238E27FC236}">
                  <a16:creationId xmlns:a16="http://schemas.microsoft.com/office/drawing/2014/main" id="{111B692F-CB99-49C1-916F-58D20003C507}"/>
                </a:ext>
              </a:extLst>
            </p:cNvPr>
            <p:cNvSpPr/>
            <p:nvPr/>
          </p:nvSpPr>
          <p:spPr>
            <a:xfrm>
              <a:off x="2350329" y="4675228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sp>
          <p:nvSpPr>
            <p:cNvPr id="793" name="Oval 792">
              <a:extLst>
                <a:ext uri="{FF2B5EF4-FFF2-40B4-BE49-F238E27FC236}">
                  <a16:creationId xmlns:a16="http://schemas.microsoft.com/office/drawing/2014/main" id="{D5EAC6B0-8DD8-48EC-B27C-4D627CD555B7}"/>
                </a:ext>
              </a:extLst>
            </p:cNvPr>
            <p:cNvSpPr/>
            <p:nvPr/>
          </p:nvSpPr>
          <p:spPr>
            <a:xfrm>
              <a:off x="2926401" y="4675228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794" name="Oval 793">
              <a:extLst>
                <a:ext uri="{FF2B5EF4-FFF2-40B4-BE49-F238E27FC236}">
                  <a16:creationId xmlns:a16="http://schemas.microsoft.com/office/drawing/2014/main" id="{D9AF4EA3-F491-4ACD-B5E1-23A3321D7429}"/>
                </a:ext>
              </a:extLst>
            </p:cNvPr>
            <p:cNvSpPr/>
            <p:nvPr/>
          </p:nvSpPr>
          <p:spPr>
            <a:xfrm>
              <a:off x="3502473" y="4675228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795" name="Oval 794">
              <a:extLst>
                <a:ext uri="{FF2B5EF4-FFF2-40B4-BE49-F238E27FC236}">
                  <a16:creationId xmlns:a16="http://schemas.microsoft.com/office/drawing/2014/main" id="{88AD4EFC-9872-4186-8292-1F4C99B2F9A9}"/>
                </a:ext>
              </a:extLst>
            </p:cNvPr>
            <p:cNvSpPr/>
            <p:nvPr/>
          </p:nvSpPr>
          <p:spPr>
            <a:xfrm>
              <a:off x="4087689" y="4675228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7</a:t>
              </a:r>
            </a:p>
          </p:txBody>
        </p:sp>
        <p:sp>
          <p:nvSpPr>
            <p:cNvPr id="796" name="Oval 795">
              <a:extLst>
                <a:ext uri="{FF2B5EF4-FFF2-40B4-BE49-F238E27FC236}">
                  <a16:creationId xmlns:a16="http://schemas.microsoft.com/office/drawing/2014/main" id="{501AB95D-E81D-43D4-9E4D-397DCE78CA03}"/>
                </a:ext>
              </a:extLst>
            </p:cNvPr>
            <p:cNvSpPr/>
            <p:nvPr/>
          </p:nvSpPr>
          <p:spPr>
            <a:xfrm>
              <a:off x="4672905" y="4663036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8</a:t>
              </a:r>
            </a:p>
          </p:txBody>
        </p:sp>
        <p:sp>
          <p:nvSpPr>
            <p:cNvPr id="797" name="Oval 796">
              <a:extLst>
                <a:ext uri="{FF2B5EF4-FFF2-40B4-BE49-F238E27FC236}">
                  <a16:creationId xmlns:a16="http://schemas.microsoft.com/office/drawing/2014/main" id="{56720C33-6FFD-4B1A-A849-CBA8D1BF3A91}"/>
                </a:ext>
              </a:extLst>
            </p:cNvPr>
            <p:cNvSpPr/>
            <p:nvPr/>
          </p:nvSpPr>
          <p:spPr>
            <a:xfrm>
              <a:off x="5248977" y="4675228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9</a:t>
              </a:r>
            </a:p>
          </p:txBody>
        </p:sp>
        <p:sp>
          <p:nvSpPr>
            <p:cNvPr id="798" name="Oval 797">
              <a:extLst>
                <a:ext uri="{FF2B5EF4-FFF2-40B4-BE49-F238E27FC236}">
                  <a16:creationId xmlns:a16="http://schemas.microsoft.com/office/drawing/2014/main" id="{17CB8B04-B874-4D4F-874F-98A54F0278A3}"/>
                </a:ext>
              </a:extLst>
            </p:cNvPr>
            <p:cNvSpPr/>
            <p:nvPr/>
          </p:nvSpPr>
          <p:spPr>
            <a:xfrm>
              <a:off x="5825049" y="4675228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10</a:t>
              </a:r>
            </a:p>
          </p:txBody>
        </p:sp>
        <p:sp>
          <p:nvSpPr>
            <p:cNvPr id="799" name="Oval 798">
              <a:extLst>
                <a:ext uri="{FF2B5EF4-FFF2-40B4-BE49-F238E27FC236}">
                  <a16:creationId xmlns:a16="http://schemas.microsoft.com/office/drawing/2014/main" id="{9BC76460-BEC8-4240-A3ED-BB12AE32D337}"/>
                </a:ext>
              </a:extLst>
            </p:cNvPr>
            <p:cNvSpPr/>
            <p:nvPr/>
          </p:nvSpPr>
          <p:spPr>
            <a:xfrm>
              <a:off x="6410265" y="4675228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11</a:t>
              </a:r>
            </a:p>
          </p:txBody>
        </p:sp>
        <p:sp>
          <p:nvSpPr>
            <p:cNvPr id="800" name="Oval 799">
              <a:extLst>
                <a:ext uri="{FF2B5EF4-FFF2-40B4-BE49-F238E27FC236}">
                  <a16:creationId xmlns:a16="http://schemas.microsoft.com/office/drawing/2014/main" id="{A5B6053E-3793-4EB6-BC96-5E8D613829D7}"/>
                </a:ext>
              </a:extLst>
            </p:cNvPr>
            <p:cNvSpPr/>
            <p:nvPr/>
          </p:nvSpPr>
          <p:spPr>
            <a:xfrm>
              <a:off x="622113" y="4678276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801" name="Arrow: Down 800">
              <a:extLst>
                <a:ext uri="{FF2B5EF4-FFF2-40B4-BE49-F238E27FC236}">
                  <a16:creationId xmlns:a16="http://schemas.microsoft.com/office/drawing/2014/main" id="{F67E2143-41CE-4BBF-B79B-17EA767852B5}"/>
                </a:ext>
              </a:extLst>
            </p:cNvPr>
            <p:cNvSpPr/>
            <p:nvPr/>
          </p:nvSpPr>
          <p:spPr>
            <a:xfrm>
              <a:off x="1396443" y="5386390"/>
              <a:ext cx="262159" cy="35672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TextBox 801">
              <a:extLst>
                <a:ext uri="{FF2B5EF4-FFF2-40B4-BE49-F238E27FC236}">
                  <a16:creationId xmlns:a16="http://schemas.microsoft.com/office/drawing/2014/main" id="{3A0D28F3-67FB-4024-8768-AB878D647DDC}"/>
                </a:ext>
              </a:extLst>
            </p:cNvPr>
            <p:cNvSpPr txBox="1"/>
            <p:nvPr/>
          </p:nvSpPr>
          <p:spPr>
            <a:xfrm>
              <a:off x="1276067" y="500746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P1</a:t>
              </a:r>
            </a:p>
          </p:txBody>
        </p:sp>
        <p:sp>
          <p:nvSpPr>
            <p:cNvPr id="803" name="TextBox 802">
              <a:extLst>
                <a:ext uri="{FF2B5EF4-FFF2-40B4-BE49-F238E27FC236}">
                  <a16:creationId xmlns:a16="http://schemas.microsoft.com/office/drawing/2014/main" id="{C784816D-D1A9-4C70-B034-B087B43AA032}"/>
                </a:ext>
              </a:extLst>
            </p:cNvPr>
            <p:cNvSpPr txBox="1"/>
            <p:nvPr/>
          </p:nvSpPr>
          <p:spPr>
            <a:xfrm>
              <a:off x="2452878" y="5010948"/>
              <a:ext cx="42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P4</a:t>
              </a:r>
            </a:p>
          </p:txBody>
        </p:sp>
        <p:sp>
          <p:nvSpPr>
            <p:cNvPr id="804" name="TextBox 803">
              <a:extLst>
                <a:ext uri="{FF2B5EF4-FFF2-40B4-BE49-F238E27FC236}">
                  <a16:creationId xmlns:a16="http://schemas.microsoft.com/office/drawing/2014/main" id="{4B39F3FD-1C06-4B9D-AA3F-1ABB66176775}"/>
                </a:ext>
              </a:extLst>
            </p:cNvPr>
            <p:cNvSpPr txBox="1"/>
            <p:nvPr/>
          </p:nvSpPr>
          <p:spPr>
            <a:xfrm>
              <a:off x="3562066" y="5004412"/>
              <a:ext cx="42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P6</a:t>
              </a:r>
            </a:p>
          </p:txBody>
        </p:sp>
        <p:sp>
          <p:nvSpPr>
            <p:cNvPr id="805" name="TextBox 804">
              <a:extLst>
                <a:ext uri="{FF2B5EF4-FFF2-40B4-BE49-F238E27FC236}">
                  <a16:creationId xmlns:a16="http://schemas.microsoft.com/office/drawing/2014/main" id="{B0B17FA5-C541-4DE3-AA3C-FACA5898BAA6}"/>
                </a:ext>
              </a:extLst>
            </p:cNvPr>
            <p:cNvSpPr txBox="1"/>
            <p:nvPr/>
          </p:nvSpPr>
          <p:spPr>
            <a:xfrm>
              <a:off x="5326859" y="4996148"/>
              <a:ext cx="42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P9</a:t>
              </a:r>
            </a:p>
          </p:txBody>
        </p:sp>
        <p:sp>
          <p:nvSpPr>
            <p:cNvPr id="806" name="TextBox 805">
              <a:extLst>
                <a:ext uri="{FF2B5EF4-FFF2-40B4-BE49-F238E27FC236}">
                  <a16:creationId xmlns:a16="http://schemas.microsoft.com/office/drawing/2014/main" id="{C5F2CCFB-A89A-4E9E-8E9B-2F033734083D}"/>
                </a:ext>
              </a:extLst>
            </p:cNvPr>
            <p:cNvSpPr txBox="1"/>
            <p:nvPr/>
          </p:nvSpPr>
          <p:spPr>
            <a:xfrm>
              <a:off x="1162329" y="6277363"/>
              <a:ext cx="424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P1</a:t>
              </a:r>
            </a:p>
          </p:txBody>
        </p:sp>
        <p:sp>
          <p:nvSpPr>
            <p:cNvPr id="807" name="TextBox 806">
              <a:extLst>
                <a:ext uri="{FF2B5EF4-FFF2-40B4-BE49-F238E27FC236}">
                  <a16:creationId xmlns:a16="http://schemas.microsoft.com/office/drawing/2014/main" id="{9A2A5106-3450-450F-93D1-054F397556D6}"/>
                </a:ext>
              </a:extLst>
            </p:cNvPr>
            <p:cNvSpPr txBox="1"/>
            <p:nvPr/>
          </p:nvSpPr>
          <p:spPr>
            <a:xfrm>
              <a:off x="2902013" y="6270340"/>
              <a:ext cx="42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P4</a:t>
              </a:r>
            </a:p>
          </p:txBody>
        </p:sp>
        <p:sp>
          <p:nvSpPr>
            <p:cNvPr id="808" name="TextBox 807">
              <a:extLst>
                <a:ext uri="{FF2B5EF4-FFF2-40B4-BE49-F238E27FC236}">
                  <a16:creationId xmlns:a16="http://schemas.microsoft.com/office/drawing/2014/main" id="{4B2F3127-0FA0-4B68-A486-6FCE3DF958A0}"/>
                </a:ext>
              </a:extLst>
            </p:cNvPr>
            <p:cNvSpPr txBox="1"/>
            <p:nvPr/>
          </p:nvSpPr>
          <p:spPr>
            <a:xfrm>
              <a:off x="4035249" y="6222059"/>
              <a:ext cx="42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P6</a:t>
              </a:r>
            </a:p>
          </p:txBody>
        </p:sp>
        <p:sp>
          <p:nvSpPr>
            <p:cNvPr id="809" name="TextBox 808">
              <a:extLst>
                <a:ext uri="{FF2B5EF4-FFF2-40B4-BE49-F238E27FC236}">
                  <a16:creationId xmlns:a16="http://schemas.microsoft.com/office/drawing/2014/main" id="{EB0FA7D0-A9E5-4C7B-BC65-9D952BB6E514}"/>
                </a:ext>
              </a:extLst>
            </p:cNvPr>
            <p:cNvSpPr txBox="1"/>
            <p:nvPr/>
          </p:nvSpPr>
          <p:spPr>
            <a:xfrm>
              <a:off x="5793180" y="627034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P9</a:t>
              </a:r>
            </a:p>
          </p:txBody>
        </p:sp>
        <p:sp>
          <p:nvSpPr>
            <p:cNvPr id="810" name="Rectangle 809">
              <a:extLst>
                <a:ext uri="{FF2B5EF4-FFF2-40B4-BE49-F238E27FC236}">
                  <a16:creationId xmlns:a16="http://schemas.microsoft.com/office/drawing/2014/main" id="{BAC1AF27-EA84-486C-A701-FE30B059532B}"/>
                </a:ext>
              </a:extLst>
            </p:cNvPr>
            <p:cNvSpPr/>
            <p:nvPr/>
          </p:nvSpPr>
          <p:spPr>
            <a:xfrm>
              <a:off x="-8020606" y="4211932"/>
              <a:ext cx="15503007" cy="342934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1" name="Oval 810">
              <a:extLst>
                <a:ext uri="{FF2B5EF4-FFF2-40B4-BE49-F238E27FC236}">
                  <a16:creationId xmlns:a16="http://schemas.microsoft.com/office/drawing/2014/main" id="{70D316B2-A7B5-4A9B-BFBF-7FC7D33BC716}"/>
                </a:ext>
              </a:extLst>
            </p:cNvPr>
            <p:cNvSpPr/>
            <p:nvPr/>
          </p:nvSpPr>
          <p:spPr>
            <a:xfrm>
              <a:off x="1100451" y="5910387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812" name="Oval 811">
              <a:extLst>
                <a:ext uri="{FF2B5EF4-FFF2-40B4-BE49-F238E27FC236}">
                  <a16:creationId xmlns:a16="http://schemas.microsoft.com/office/drawing/2014/main" id="{3C50906B-8D76-4F15-B576-E3CA97F24A7E}"/>
                </a:ext>
              </a:extLst>
            </p:cNvPr>
            <p:cNvSpPr/>
            <p:nvPr/>
          </p:nvSpPr>
          <p:spPr>
            <a:xfrm>
              <a:off x="2242992" y="591436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813" name="Oval 812">
              <a:extLst>
                <a:ext uri="{FF2B5EF4-FFF2-40B4-BE49-F238E27FC236}">
                  <a16:creationId xmlns:a16="http://schemas.microsoft.com/office/drawing/2014/main" id="{606875D9-3EFC-473F-9C91-FCDBF698A4E9}"/>
                </a:ext>
              </a:extLst>
            </p:cNvPr>
            <p:cNvSpPr/>
            <p:nvPr/>
          </p:nvSpPr>
          <p:spPr>
            <a:xfrm>
              <a:off x="2819064" y="591436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sp>
          <p:nvSpPr>
            <p:cNvPr id="814" name="Oval 813">
              <a:extLst>
                <a:ext uri="{FF2B5EF4-FFF2-40B4-BE49-F238E27FC236}">
                  <a16:creationId xmlns:a16="http://schemas.microsoft.com/office/drawing/2014/main" id="{3530D75B-1AA8-41FC-B587-B9FD6426D7BA}"/>
                </a:ext>
              </a:extLst>
            </p:cNvPr>
            <p:cNvSpPr/>
            <p:nvPr/>
          </p:nvSpPr>
          <p:spPr>
            <a:xfrm>
              <a:off x="3395136" y="591436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815" name="Oval 814">
              <a:extLst>
                <a:ext uri="{FF2B5EF4-FFF2-40B4-BE49-F238E27FC236}">
                  <a16:creationId xmlns:a16="http://schemas.microsoft.com/office/drawing/2014/main" id="{C9E5C4FE-59B3-4284-8C0C-036EF25611A6}"/>
                </a:ext>
              </a:extLst>
            </p:cNvPr>
            <p:cNvSpPr/>
            <p:nvPr/>
          </p:nvSpPr>
          <p:spPr>
            <a:xfrm>
              <a:off x="3971208" y="591436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816" name="Oval 815">
              <a:extLst>
                <a:ext uri="{FF2B5EF4-FFF2-40B4-BE49-F238E27FC236}">
                  <a16:creationId xmlns:a16="http://schemas.microsoft.com/office/drawing/2014/main" id="{0E7C8AA1-15A5-4DAE-81F5-3050703FBA58}"/>
                </a:ext>
              </a:extLst>
            </p:cNvPr>
            <p:cNvSpPr/>
            <p:nvPr/>
          </p:nvSpPr>
          <p:spPr>
            <a:xfrm>
              <a:off x="4556424" y="591436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7</a:t>
              </a:r>
            </a:p>
          </p:txBody>
        </p:sp>
        <p:sp>
          <p:nvSpPr>
            <p:cNvPr id="817" name="Oval 816">
              <a:extLst>
                <a:ext uri="{FF2B5EF4-FFF2-40B4-BE49-F238E27FC236}">
                  <a16:creationId xmlns:a16="http://schemas.microsoft.com/office/drawing/2014/main" id="{318B6A3E-FDC5-4432-8B87-A2DB0D0200C4}"/>
                </a:ext>
              </a:extLst>
            </p:cNvPr>
            <p:cNvSpPr/>
            <p:nvPr/>
          </p:nvSpPr>
          <p:spPr>
            <a:xfrm>
              <a:off x="5141640" y="5902173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8</a:t>
              </a:r>
            </a:p>
          </p:txBody>
        </p:sp>
        <p:sp>
          <p:nvSpPr>
            <p:cNvPr id="818" name="Oval 817">
              <a:extLst>
                <a:ext uri="{FF2B5EF4-FFF2-40B4-BE49-F238E27FC236}">
                  <a16:creationId xmlns:a16="http://schemas.microsoft.com/office/drawing/2014/main" id="{834F1AF2-CD90-417B-A8D6-169C9290DA25}"/>
                </a:ext>
              </a:extLst>
            </p:cNvPr>
            <p:cNvSpPr/>
            <p:nvPr/>
          </p:nvSpPr>
          <p:spPr>
            <a:xfrm>
              <a:off x="5717712" y="591436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9</a:t>
              </a:r>
            </a:p>
          </p:txBody>
        </p:sp>
        <p:sp>
          <p:nvSpPr>
            <p:cNvPr id="819" name="Oval 818">
              <a:extLst>
                <a:ext uri="{FF2B5EF4-FFF2-40B4-BE49-F238E27FC236}">
                  <a16:creationId xmlns:a16="http://schemas.microsoft.com/office/drawing/2014/main" id="{A6AEE1E2-7026-4894-ABF2-5207A70A559D}"/>
                </a:ext>
              </a:extLst>
            </p:cNvPr>
            <p:cNvSpPr/>
            <p:nvPr/>
          </p:nvSpPr>
          <p:spPr>
            <a:xfrm>
              <a:off x="6293784" y="591436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10</a:t>
              </a:r>
            </a:p>
          </p:txBody>
        </p:sp>
        <p:sp>
          <p:nvSpPr>
            <p:cNvPr id="820" name="Oval 819">
              <a:extLst>
                <a:ext uri="{FF2B5EF4-FFF2-40B4-BE49-F238E27FC236}">
                  <a16:creationId xmlns:a16="http://schemas.microsoft.com/office/drawing/2014/main" id="{D66B465C-B514-4F19-9450-C4C7BCB60568}"/>
                </a:ext>
              </a:extLst>
            </p:cNvPr>
            <p:cNvSpPr/>
            <p:nvPr/>
          </p:nvSpPr>
          <p:spPr>
            <a:xfrm>
              <a:off x="6879000" y="591436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11</a:t>
              </a:r>
            </a:p>
          </p:txBody>
        </p:sp>
        <p:sp>
          <p:nvSpPr>
            <p:cNvPr id="821" name="Oval 820">
              <a:extLst>
                <a:ext uri="{FF2B5EF4-FFF2-40B4-BE49-F238E27FC236}">
                  <a16:creationId xmlns:a16="http://schemas.microsoft.com/office/drawing/2014/main" id="{26BA7BAA-835F-4BC8-BC27-475AE7EB0236}"/>
                </a:ext>
              </a:extLst>
            </p:cNvPr>
            <p:cNvSpPr/>
            <p:nvPr/>
          </p:nvSpPr>
          <p:spPr>
            <a:xfrm>
              <a:off x="524379" y="591343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822" name="Oval 821">
              <a:extLst>
                <a:ext uri="{FF2B5EF4-FFF2-40B4-BE49-F238E27FC236}">
                  <a16:creationId xmlns:a16="http://schemas.microsoft.com/office/drawing/2014/main" id="{8824D136-64D8-48CA-AE78-AE0C65E21AC1}"/>
                </a:ext>
              </a:extLst>
            </p:cNvPr>
            <p:cNvSpPr/>
            <p:nvPr/>
          </p:nvSpPr>
          <p:spPr>
            <a:xfrm>
              <a:off x="1685667" y="591436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823" name="Rectangle 822">
              <a:extLst>
                <a:ext uri="{FF2B5EF4-FFF2-40B4-BE49-F238E27FC236}">
                  <a16:creationId xmlns:a16="http://schemas.microsoft.com/office/drawing/2014/main" id="{4709AF11-54F4-43E3-A099-3B7EA04E5717}"/>
                </a:ext>
              </a:extLst>
            </p:cNvPr>
            <p:cNvSpPr/>
            <p:nvPr/>
          </p:nvSpPr>
          <p:spPr>
            <a:xfrm>
              <a:off x="1081420" y="5902173"/>
              <a:ext cx="1189463" cy="3751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TextBox 823">
              <a:extLst>
                <a:ext uri="{FF2B5EF4-FFF2-40B4-BE49-F238E27FC236}">
                  <a16:creationId xmlns:a16="http://schemas.microsoft.com/office/drawing/2014/main" id="{1968EE8F-41DA-4169-8C11-C56FA77CDEC9}"/>
                </a:ext>
              </a:extLst>
            </p:cNvPr>
            <p:cNvSpPr txBox="1"/>
            <p:nvPr/>
          </p:nvSpPr>
          <p:spPr>
            <a:xfrm>
              <a:off x="341626" y="4200205"/>
              <a:ext cx="1606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Non-binder</a:t>
              </a:r>
              <a:endParaRPr lang="en-US" dirty="0"/>
            </a:p>
          </p:txBody>
        </p:sp>
        <p:sp>
          <p:nvSpPr>
            <p:cNvPr id="825" name="TextBox 824">
              <a:extLst>
                <a:ext uri="{FF2B5EF4-FFF2-40B4-BE49-F238E27FC236}">
                  <a16:creationId xmlns:a16="http://schemas.microsoft.com/office/drawing/2014/main" id="{EE44FB3F-0619-4041-93F5-54D2F60285AE}"/>
                </a:ext>
              </a:extLst>
            </p:cNvPr>
            <p:cNvSpPr txBox="1"/>
            <p:nvPr/>
          </p:nvSpPr>
          <p:spPr>
            <a:xfrm>
              <a:off x="434601" y="5459563"/>
              <a:ext cx="9990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Binder</a:t>
              </a:r>
              <a:endParaRPr lang="en-US" dirty="0"/>
            </a:p>
          </p:txBody>
        </p:sp>
        <p:sp>
          <p:nvSpPr>
            <p:cNvPr id="826" name="Rectangle 825">
              <a:extLst>
                <a:ext uri="{FF2B5EF4-FFF2-40B4-BE49-F238E27FC236}">
                  <a16:creationId xmlns:a16="http://schemas.microsoft.com/office/drawing/2014/main" id="{1C6B1E4D-EA15-4598-8FD1-C3D331F2CEB1}"/>
                </a:ext>
              </a:extLst>
            </p:cNvPr>
            <p:cNvSpPr/>
            <p:nvPr/>
          </p:nvSpPr>
          <p:spPr>
            <a:xfrm>
              <a:off x="1207329" y="4613374"/>
              <a:ext cx="566928" cy="3975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7" name="TextBox 826">
            <a:extLst>
              <a:ext uri="{FF2B5EF4-FFF2-40B4-BE49-F238E27FC236}">
                <a16:creationId xmlns:a16="http://schemas.microsoft.com/office/drawing/2014/main" id="{7D35CECB-2AB2-4B18-A168-5A432F5FE8D2}"/>
              </a:ext>
            </a:extLst>
          </p:cNvPr>
          <p:cNvSpPr txBox="1"/>
          <p:nvPr/>
        </p:nvSpPr>
        <p:spPr>
          <a:xfrm>
            <a:off x="890655" y="16057228"/>
            <a:ext cx="7095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Duplication</a:t>
            </a:r>
            <a:r>
              <a:rPr lang="en-US" sz="2400" dirty="0"/>
              <a:t> of Amino Acid 2 results in a peptide that will no longer bind HLA by shifting  subsequent amino acids out of phase</a:t>
            </a:r>
          </a:p>
        </p:txBody>
      </p:sp>
      <p:sp>
        <p:nvSpPr>
          <p:cNvPr id="828" name="TextBox 827">
            <a:extLst>
              <a:ext uri="{FF2B5EF4-FFF2-40B4-BE49-F238E27FC236}">
                <a16:creationId xmlns:a16="http://schemas.microsoft.com/office/drawing/2014/main" id="{D5D77F19-A9AD-4DD7-A271-87A084E99D80}"/>
              </a:ext>
            </a:extLst>
          </p:cNvPr>
          <p:cNvSpPr txBox="1"/>
          <p:nvPr/>
        </p:nvSpPr>
        <p:spPr>
          <a:xfrm>
            <a:off x="8830626" y="16385382"/>
            <a:ext cx="7192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Alternatively, </a:t>
            </a:r>
            <a:r>
              <a:rPr lang="en-US" sz="2400" b="1" dirty="0"/>
              <a:t>duplication</a:t>
            </a:r>
            <a:r>
              <a:rPr lang="en-US" sz="2400" dirty="0"/>
              <a:t> of Amino Acid 2 can result in a peptide that will bind HLA</a:t>
            </a:r>
          </a:p>
        </p:txBody>
      </p:sp>
      <p:sp>
        <p:nvSpPr>
          <p:cNvPr id="829" name="TextBox 828">
            <a:extLst>
              <a:ext uri="{FF2B5EF4-FFF2-40B4-BE49-F238E27FC236}">
                <a16:creationId xmlns:a16="http://schemas.microsoft.com/office/drawing/2014/main" id="{D84B7FAB-DB81-4524-9661-68CD6290AD10}"/>
              </a:ext>
            </a:extLst>
          </p:cNvPr>
          <p:cNvSpPr txBox="1"/>
          <p:nvPr/>
        </p:nvSpPr>
        <p:spPr>
          <a:xfrm rot="16200000">
            <a:off x="-290047" y="15040060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Duplications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0" name="Group 829">
            <a:extLst>
              <a:ext uri="{FF2B5EF4-FFF2-40B4-BE49-F238E27FC236}">
                <a16:creationId xmlns:a16="http://schemas.microsoft.com/office/drawing/2014/main" id="{BAE513DC-A1AA-4F4E-9724-4A0B61A19AC3}"/>
              </a:ext>
            </a:extLst>
          </p:cNvPr>
          <p:cNvGrpSpPr/>
          <p:nvPr/>
        </p:nvGrpSpPr>
        <p:grpSpPr>
          <a:xfrm>
            <a:off x="424289" y="17687714"/>
            <a:ext cx="7826835" cy="3132542"/>
            <a:chOff x="232838" y="1507659"/>
            <a:chExt cx="7249563" cy="3188277"/>
          </a:xfrm>
        </p:grpSpPr>
        <p:sp>
          <p:nvSpPr>
            <p:cNvPr id="831" name="Oval 830">
              <a:extLst>
                <a:ext uri="{FF2B5EF4-FFF2-40B4-BE49-F238E27FC236}">
                  <a16:creationId xmlns:a16="http://schemas.microsoft.com/office/drawing/2014/main" id="{8809A437-6058-4121-8524-764AA8F0D859}"/>
                </a:ext>
              </a:extLst>
            </p:cNvPr>
            <p:cNvSpPr/>
            <p:nvPr/>
          </p:nvSpPr>
          <p:spPr>
            <a:xfrm>
              <a:off x="1198185" y="195894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832" name="Oval 831">
              <a:extLst>
                <a:ext uri="{FF2B5EF4-FFF2-40B4-BE49-F238E27FC236}">
                  <a16:creationId xmlns:a16="http://schemas.microsoft.com/office/drawing/2014/main" id="{57BFF34C-E993-42CC-8298-8D172EE44774}"/>
                </a:ext>
              </a:extLst>
            </p:cNvPr>
            <p:cNvSpPr/>
            <p:nvPr/>
          </p:nvSpPr>
          <p:spPr>
            <a:xfrm>
              <a:off x="1774257" y="195894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833" name="Oval 832">
              <a:extLst>
                <a:ext uri="{FF2B5EF4-FFF2-40B4-BE49-F238E27FC236}">
                  <a16:creationId xmlns:a16="http://schemas.microsoft.com/office/drawing/2014/main" id="{6E44FBDB-48A2-431D-8FBD-EA5C1EFEDFAF}"/>
                </a:ext>
              </a:extLst>
            </p:cNvPr>
            <p:cNvSpPr/>
            <p:nvPr/>
          </p:nvSpPr>
          <p:spPr>
            <a:xfrm>
              <a:off x="2350329" y="195894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sp>
          <p:nvSpPr>
            <p:cNvPr id="834" name="Oval 833">
              <a:extLst>
                <a:ext uri="{FF2B5EF4-FFF2-40B4-BE49-F238E27FC236}">
                  <a16:creationId xmlns:a16="http://schemas.microsoft.com/office/drawing/2014/main" id="{F06E10BB-48AC-4146-A90B-1AC74AA1E566}"/>
                </a:ext>
              </a:extLst>
            </p:cNvPr>
            <p:cNvSpPr/>
            <p:nvPr/>
          </p:nvSpPr>
          <p:spPr>
            <a:xfrm>
              <a:off x="2926401" y="195894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835" name="Oval 834">
              <a:extLst>
                <a:ext uri="{FF2B5EF4-FFF2-40B4-BE49-F238E27FC236}">
                  <a16:creationId xmlns:a16="http://schemas.microsoft.com/office/drawing/2014/main" id="{4101B300-C59A-46A3-A1FC-D5C33CD75AEA}"/>
                </a:ext>
              </a:extLst>
            </p:cNvPr>
            <p:cNvSpPr/>
            <p:nvPr/>
          </p:nvSpPr>
          <p:spPr>
            <a:xfrm>
              <a:off x="3520761" y="1967656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836" name="Oval 835">
              <a:extLst>
                <a:ext uri="{FF2B5EF4-FFF2-40B4-BE49-F238E27FC236}">
                  <a16:creationId xmlns:a16="http://schemas.microsoft.com/office/drawing/2014/main" id="{730C827D-452E-4EC8-A359-5D38071D7EA7}"/>
                </a:ext>
              </a:extLst>
            </p:cNvPr>
            <p:cNvSpPr/>
            <p:nvPr/>
          </p:nvSpPr>
          <p:spPr>
            <a:xfrm>
              <a:off x="4087689" y="195894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7</a:t>
              </a:r>
            </a:p>
          </p:txBody>
        </p:sp>
        <p:sp>
          <p:nvSpPr>
            <p:cNvPr id="837" name="Oval 836">
              <a:extLst>
                <a:ext uri="{FF2B5EF4-FFF2-40B4-BE49-F238E27FC236}">
                  <a16:creationId xmlns:a16="http://schemas.microsoft.com/office/drawing/2014/main" id="{0D6804D1-3C70-4EB3-961D-F1F41CF76AFB}"/>
                </a:ext>
              </a:extLst>
            </p:cNvPr>
            <p:cNvSpPr/>
            <p:nvPr/>
          </p:nvSpPr>
          <p:spPr>
            <a:xfrm>
              <a:off x="4672905" y="1946753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8</a:t>
              </a:r>
            </a:p>
          </p:txBody>
        </p:sp>
        <p:sp>
          <p:nvSpPr>
            <p:cNvPr id="838" name="Oval 837">
              <a:extLst>
                <a:ext uri="{FF2B5EF4-FFF2-40B4-BE49-F238E27FC236}">
                  <a16:creationId xmlns:a16="http://schemas.microsoft.com/office/drawing/2014/main" id="{B08AA285-7532-4098-B11D-B3DDB0EC9C5E}"/>
                </a:ext>
              </a:extLst>
            </p:cNvPr>
            <p:cNvSpPr/>
            <p:nvPr/>
          </p:nvSpPr>
          <p:spPr>
            <a:xfrm>
              <a:off x="5248977" y="195894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9</a:t>
              </a:r>
            </a:p>
          </p:txBody>
        </p:sp>
        <p:sp>
          <p:nvSpPr>
            <p:cNvPr id="839" name="Oval 838">
              <a:extLst>
                <a:ext uri="{FF2B5EF4-FFF2-40B4-BE49-F238E27FC236}">
                  <a16:creationId xmlns:a16="http://schemas.microsoft.com/office/drawing/2014/main" id="{EB892069-B96A-4758-9380-94DD477C8AD1}"/>
                </a:ext>
              </a:extLst>
            </p:cNvPr>
            <p:cNvSpPr/>
            <p:nvPr/>
          </p:nvSpPr>
          <p:spPr>
            <a:xfrm>
              <a:off x="5825049" y="195894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10</a:t>
              </a:r>
            </a:p>
          </p:txBody>
        </p:sp>
        <p:sp>
          <p:nvSpPr>
            <p:cNvPr id="840" name="Oval 839">
              <a:extLst>
                <a:ext uri="{FF2B5EF4-FFF2-40B4-BE49-F238E27FC236}">
                  <a16:creationId xmlns:a16="http://schemas.microsoft.com/office/drawing/2014/main" id="{C6712EF9-59C4-4DF8-BCD5-0C130D26A4F8}"/>
                </a:ext>
              </a:extLst>
            </p:cNvPr>
            <p:cNvSpPr/>
            <p:nvPr/>
          </p:nvSpPr>
          <p:spPr>
            <a:xfrm>
              <a:off x="6410265" y="195894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11</a:t>
              </a:r>
            </a:p>
          </p:txBody>
        </p:sp>
        <p:sp>
          <p:nvSpPr>
            <p:cNvPr id="841" name="Oval 840">
              <a:extLst>
                <a:ext uri="{FF2B5EF4-FFF2-40B4-BE49-F238E27FC236}">
                  <a16:creationId xmlns:a16="http://schemas.microsoft.com/office/drawing/2014/main" id="{2F71A8F4-312B-4361-A003-0BDEDE848550}"/>
                </a:ext>
              </a:extLst>
            </p:cNvPr>
            <p:cNvSpPr/>
            <p:nvPr/>
          </p:nvSpPr>
          <p:spPr>
            <a:xfrm>
              <a:off x="622113" y="1961993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842" name="TextBox 841">
              <a:extLst>
                <a:ext uri="{FF2B5EF4-FFF2-40B4-BE49-F238E27FC236}">
                  <a16:creationId xmlns:a16="http://schemas.microsoft.com/office/drawing/2014/main" id="{48C0B920-E357-486F-B0E9-2FEDB6A0A759}"/>
                </a:ext>
              </a:extLst>
            </p:cNvPr>
            <p:cNvSpPr txBox="1"/>
            <p:nvPr/>
          </p:nvSpPr>
          <p:spPr>
            <a:xfrm>
              <a:off x="718808" y="2275937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P1</a:t>
              </a:r>
            </a:p>
          </p:txBody>
        </p:sp>
        <p:sp>
          <p:nvSpPr>
            <p:cNvPr id="843" name="TextBox 842">
              <a:extLst>
                <a:ext uri="{FF2B5EF4-FFF2-40B4-BE49-F238E27FC236}">
                  <a16:creationId xmlns:a16="http://schemas.microsoft.com/office/drawing/2014/main" id="{25F0C0FC-A1E9-4DDD-A8C2-6B80241DE387}"/>
                </a:ext>
              </a:extLst>
            </p:cNvPr>
            <p:cNvSpPr txBox="1"/>
            <p:nvPr/>
          </p:nvSpPr>
          <p:spPr>
            <a:xfrm>
              <a:off x="2452878" y="2294665"/>
              <a:ext cx="42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P4</a:t>
              </a:r>
            </a:p>
          </p:txBody>
        </p:sp>
        <p:sp>
          <p:nvSpPr>
            <p:cNvPr id="844" name="TextBox 843">
              <a:extLst>
                <a:ext uri="{FF2B5EF4-FFF2-40B4-BE49-F238E27FC236}">
                  <a16:creationId xmlns:a16="http://schemas.microsoft.com/office/drawing/2014/main" id="{EFED09F9-6EDB-4910-8020-F726A48F686E}"/>
                </a:ext>
              </a:extLst>
            </p:cNvPr>
            <p:cNvSpPr txBox="1"/>
            <p:nvPr/>
          </p:nvSpPr>
          <p:spPr>
            <a:xfrm>
              <a:off x="3562066" y="2288129"/>
              <a:ext cx="42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P6</a:t>
              </a:r>
            </a:p>
          </p:txBody>
        </p:sp>
        <p:sp>
          <p:nvSpPr>
            <p:cNvPr id="845" name="TextBox 844">
              <a:extLst>
                <a:ext uri="{FF2B5EF4-FFF2-40B4-BE49-F238E27FC236}">
                  <a16:creationId xmlns:a16="http://schemas.microsoft.com/office/drawing/2014/main" id="{752BF4FB-EACB-49EB-B6E4-DC0C47BD49CC}"/>
                </a:ext>
              </a:extLst>
            </p:cNvPr>
            <p:cNvSpPr txBox="1"/>
            <p:nvPr/>
          </p:nvSpPr>
          <p:spPr>
            <a:xfrm>
              <a:off x="5326859" y="2279865"/>
              <a:ext cx="42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P9</a:t>
              </a:r>
            </a:p>
          </p:txBody>
        </p:sp>
        <p:sp>
          <p:nvSpPr>
            <p:cNvPr id="846" name="TextBox 845">
              <a:extLst>
                <a:ext uri="{FF2B5EF4-FFF2-40B4-BE49-F238E27FC236}">
                  <a16:creationId xmlns:a16="http://schemas.microsoft.com/office/drawing/2014/main" id="{D137DB57-6A14-4B06-9688-8D12F8EDB76E}"/>
                </a:ext>
              </a:extLst>
            </p:cNvPr>
            <p:cNvSpPr txBox="1"/>
            <p:nvPr/>
          </p:nvSpPr>
          <p:spPr>
            <a:xfrm>
              <a:off x="918914" y="3542650"/>
              <a:ext cx="424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P1</a:t>
              </a:r>
            </a:p>
          </p:txBody>
        </p:sp>
        <p:sp>
          <p:nvSpPr>
            <p:cNvPr id="847" name="TextBox 846">
              <a:extLst>
                <a:ext uri="{FF2B5EF4-FFF2-40B4-BE49-F238E27FC236}">
                  <a16:creationId xmlns:a16="http://schemas.microsoft.com/office/drawing/2014/main" id="{C67657FF-6B21-4B84-8DD7-A5569AC4D87D}"/>
                </a:ext>
              </a:extLst>
            </p:cNvPr>
            <p:cNvSpPr txBox="1"/>
            <p:nvPr/>
          </p:nvSpPr>
          <p:spPr>
            <a:xfrm>
              <a:off x="2549126" y="3499759"/>
              <a:ext cx="42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P4</a:t>
              </a:r>
            </a:p>
          </p:txBody>
        </p:sp>
        <p:sp>
          <p:nvSpPr>
            <p:cNvPr id="848" name="TextBox 847">
              <a:extLst>
                <a:ext uri="{FF2B5EF4-FFF2-40B4-BE49-F238E27FC236}">
                  <a16:creationId xmlns:a16="http://schemas.microsoft.com/office/drawing/2014/main" id="{91E7E810-CF55-4675-A756-8BF7CBD154B6}"/>
                </a:ext>
              </a:extLst>
            </p:cNvPr>
            <p:cNvSpPr txBox="1"/>
            <p:nvPr/>
          </p:nvSpPr>
          <p:spPr>
            <a:xfrm>
              <a:off x="3676525" y="3476230"/>
              <a:ext cx="42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P6</a:t>
              </a:r>
            </a:p>
          </p:txBody>
        </p:sp>
        <p:sp>
          <p:nvSpPr>
            <p:cNvPr id="849" name="TextBox 848">
              <a:extLst>
                <a:ext uri="{FF2B5EF4-FFF2-40B4-BE49-F238E27FC236}">
                  <a16:creationId xmlns:a16="http://schemas.microsoft.com/office/drawing/2014/main" id="{A4C649C6-5110-4C7E-AFBC-8F7BD6D2B706}"/>
                </a:ext>
              </a:extLst>
            </p:cNvPr>
            <p:cNvSpPr txBox="1"/>
            <p:nvPr/>
          </p:nvSpPr>
          <p:spPr>
            <a:xfrm>
              <a:off x="5423895" y="3422473"/>
              <a:ext cx="462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P9</a:t>
              </a:r>
            </a:p>
          </p:txBody>
        </p:sp>
        <p:sp>
          <p:nvSpPr>
            <p:cNvPr id="850" name="Rectangle 849">
              <a:extLst>
                <a:ext uri="{FF2B5EF4-FFF2-40B4-BE49-F238E27FC236}">
                  <a16:creationId xmlns:a16="http://schemas.microsoft.com/office/drawing/2014/main" id="{9C5F4D7D-6B68-4573-A9FA-B3A3EF801424}"/>
                </a:ext>
              </a:extLst>
            </p:cNvPr>
            <p:cNvSpPr/>
            <p:nvPr/>
          </p:nvSpPr>
          <p:spPr>
            <a:xfrm>
              <a:off x="232838" y="1511556"/>
              <a:ext cx="7249563" cy="318438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1" name="Oval 850">
              <a:extLst>
                <a:ext uri="{FF2B5EF4-FFF2-40B4-BE49-F238E27FC236}">
                  <a16:creationId xmlns:a16="http://schemas.microsoft.com/office/drawing/2014/main" id="{E036372C-7564-4691-A6AA-793BC9A8CDBD}"/>
                </a:ext>
              </a:extLst>
            </p:cNvPr>
            <p:cNvSpPr/>
            <p:nvPr/>
          </p:nvSpPr>
          <p:spPr>
            <a:xfrm>
              <a:off x="1299248" y="3167527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852" name="Oval 851">
              <a:extLst>
                <a:ext uri="{FF2B5EF4-FFF2-40B4-BE49-F238E27FC236}">
                  <a16:creationId xmlns:a16="http://schemas.microsoft.com/office/drawing/2014/main" id="{570B907E-631D-412B-9F3C-55498724A4AE}"/>
                </a:ext>
              </a:extLst>
            </p:cNvPr>
            <p:cNvSpPr/>
            <p:nvPr/>
          </p:nvSpPr>
          <p:spPr>
            <a:xfrm>
              <a:off x="1888474" y="3162801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853" name="Oval 852">
              <a:extLst>
                <a:ext uri="{FF2B5EF4-FFF2-40B4-BE49-F238E27FC236}">
                  <a16:creationId xmlns:a16="http://schemas.microsoft.com/office/drawing/2014/main" id="{C874F39F-C745-44F0-8F01-E80DCCF48BF9}"/>
                </a:ext>
              </a:extLst>
            </p:cNvPr>
            <p:cNvSpPr/>
            <p:nvPr/>
          </p:nvSpPr>
          <p:spPr>
            <a:xfrm>
              <a:off x="2464546" y="3162801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sp>
          <p:nvSpPr>
            <p:cNvPr id="854" name="Oval 853">
              <a:extLst>
                <a:ext uri="{FF2B5EF4-FFF2-40B4-BE49-F238E27FC236}">
                  <a16:creationId xmlns:a16="http://schemas.microsoft.com/office/drawing/2014/main" id="{DC5B91ED-7F4D-46FC-8920-78B22EBFA43F}"/>
                </a:ext>
              </a:extLst>
            </p:cNvPr>
            <p:cNvSpPr/>
            <p:nvPr/>
          </p:nvSpPr>
          <p:spPr>
            <a:xfrm>
              <a:off x="3053664" y="3158542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889" name="Oval 888">
              <a:extLst>
                <a:ext uri="{FF2B5EF4-FFF2-40B4-BE49-F238E27FC236}">
                  <a16:creationId xmlns:a16="http://schemas.microsoft.com/office/drawing/2014/main" id="{991F1994-3F01-4B52-B9A7-8711DBE06CCC}"/>
                </a:ext>
              </a:extLst>
            </p:cNvPr>
            <p:cNvSpPr/>
            <p:nvPr/>
          </p:nvSpPr>
          <p:spPr>
            <a:xfrm>
              <a:off x="3633193" y="3128276"/>
              <a:ext cx="552214" cy="36370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890" name="Oval 889">
              <a:extLst>
                <a:ext uri="{FF2B5EF4-FFF2-40B4-BE49-F238E27FC236}">
                  <a16:creationId xmlns:a16="http://schemas.microsoft.com/office/drawing/2014/main" id="{95FFB0AC-FAF2-4AFC-A4EF-1BD74AD97C0E}"/>
                </a:ext>
              </a:extLst>
            </p:cNvPr>
            <p:cNvSpPr/>
            <p:nvPr/>
          </p:nvSpPr>
          <p:spPr>
            <a:xfrm>
              <a:off x="4165571" y="3140468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7</a:t>
              </a:r>
            </a:p>
          </p:txBody>
        </p:sp>
        <p:sp>
          <p:nvSpPr>
            <p:cNvPr id="893" name="Oval 892">
              <a:extLst>
                <a:ext uri="{FF2B5EF4-FFF2-40B4-BE49-F238E27FC236}">
                  <a16:creationId xmlns:a16="http://schemas.microsoft.com/office/drawing/2014/main" id="{EFFAFBDB-9754-44C0-9573-B60AC2E0E7C2}"/>
                </a:ext>
              </a:extLst>
            </p:cNvPr>
            <p:cNvSpPr/>
            <p:nvPr/>
          </p:nvSpPr>
          <p:spPr>
            <a:xfrm>
              <a:off x="4750787" y="3128276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8</a:t>
              </a:r>
            </a:p>
          </p:txBody>
        </p:sp>
        <p:sp>
          <p:nvSpPr>
            <p:cNvPr id="894" name="Oval 893">
              <a:extLst>
                <a:ext uri="{FF2B5EF4-FFF2-40B4-BE49-F238E27FC236}">
                  <a16:creationId xmlns:a16="http://schemas.microsoft.com/office/drawing/2014/main" id="{D91FAD13-DA05-45B2-8C7B-B87BD4F2BD2F}"/>
                </a:ext>
              </a:extLst>
            </p:cNvPr>
            <p:cNvSpPr/>
            <p:nvPr/>
          </p:nvSpPr>
          <p:spPr>
            <a:xfrm>
              <a:off x="5326859" y="3140468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9</a:t>
              </a:r>
            </a:p>
          </p:txBody>
        </p:sp>
        <p:sp>
          <p:nvSpPr>
            <p:cNvPr id="895" name="Oval 894">
              <a:extLst>
                <a:ext uri="{FF2B5EF4-FFF2-40B4-BE49-F238E27FC236}">
                  <a16:creationId xmlns:a16="http://schemas.microsoft.com/office/drawing/2014/main" id="{96805EB2-2B43-4D3E-BE37-35021571F79A}"/>
                </a:ext>
              </a:extLst>
            </p:cNvPr>
            <p:cNvSpPr/>
            <p:nvPr/>
          </p:nvSpPr>
          <p:spPr>
            <a:xfrm>
              <a:off x="5902931" y="3140468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10</a:t>
              </a:r>
            </a:p>
          </p:txBody>
        </p:sp>
        <p:sp>
          <p:nvSpPr>
            <p:cNvPr id="896" name="Oval 895">
              <a:extLst>
                <a:ext uri="{FF2B5EF4-FFF2-40B4-BE49-F238E27FC236}">
                  <a16:creationId xmlns:a16="http://schemas.microsoft.com/office/drawing/2014/main" id="{53BCCA0C-2B96-47AC-842A-A27C9365532D}"/>
                </a:ext>
              </a:extLst>
            </p:cNvPr>
            <p:cNvSpPr/>
            <p:nvPr/>
          </p:nvSpPr>
          <p:spPr>
            <a:xfrm>
              <a:off x="6488147" y="3140468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11</a:t>
              </a:r>
            </a:p>
          </p:txBody>
        </p:sp>
        <p:sp>
          <p:nvSpPr>
            <p:cNvPr id="897" name="Oval 896">
              <a:extLst>
                <a:ext uri="{FF2B5EF4-FFF2-40B4-BE49-F238E27FC236}">
                  <a16:creationId xmlns:a16="http://schemas.microsoft.com/office/drawing/2014/main" id="{F5035FA3-3D24-404D-915E-90C6BD36DB20}"/>
                </a:ext>
              </a:extLst>
            </p:cNvPr>
            <p:cNvSpPr/>
            <p:nvPr/>
          </p:nvSpPr>
          <p:spPr>
            <a:xfrm rot="16200000">
              <a:off x="843027" y="317057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898" name="TextBox 897">
              <a:extLst>
                <a:ext uri="{FF2B5EF4-FFF2-40B4-BE49-F238E27FC236}">
                  <a16:creationId xmlns:a16="http://schemas.microsoft.com/office/drawing/2014/main" id="{64452C04-2B45-43F2-9FA0-42FC97FE2795}"/>
                </a:ext>
              </a:extLst>
            </p:cNvPr>
            <p:cNvSpPr txBox="1"/>
            <p:nvPr/>
          </p:nvSpPr>
          <p:spPr>
            <a:xfrm>
              <a:off x="434319" y="1507659"/>
              <a:ext cx="9327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Binder</a:t>
              </a:r>
              <a:endParaRPr lang="en-US" dirty="0"/>
            </a:p>
          </p:txBody>
        </p:sp>
        <p:sp>
          <p:nvSpPr>
            <p:cNvPr id="899" name="TextBox 898">
              <a:extLst>
                <a:ext uri="{FF2B5EF4-FFF2-40B4-BE49-F238E27FC236}">
                  <a16:creationId xmlns:a16="http://schemas.microsoft.com/office/drawing/2014/main" id="{354983AF-9F42-4014-8146-2AF9F7F5FBED}"/>
                </a:ext>
              </a:extLst>
            </p:cNvPr>
            <p:cNvSpPr txBox="1"/>
            <p:nvPr/>
          </p:nvSpPr>
          <p:spPr>
            <a:xfrm>
              <a:off x="356052" y="2670447"/>
              <a:ext cx="14999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Non-binder</a:t>
              </a:r>
              <a:endParaRPr lang="en-US" dirty="0"/>
            </a:p>
          </p:txBody>
        </p:sp>
        <p:sp>
          <p:nvSpPr>
            <p:cNvPr id="900" name="Rectangle 899">
              <a:extLst>
                <a:ext uri="{FF2B5EF4-FFF2-40B4-BE49-F238E27FC236}">
                  <a16:creationId xmlns:a16="http://schemas.microsoft.com/office/drawing/2014/main" id="{5F49842C-26BB-43E5-B9BF-B6ECCD139988}"/>
                </a:ext>
              </a:extLst>
            </p:cNvPr>
            <p:cNvSpPr/>
            <p:nvPr/>
          </p:nvSpPr>
          <p:spPr>
            <a:xfrm>
              <a:off x="630036" y="1908982"/>
              <a:ext cx="566928" cy="3975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Rectangle 900">
              <a:extLst>
                <a:ext uri="{FF2B5EF4-FFF2-40B4-BE49-F238E27FC236}">
                  <a16:creationId xmlns:a16="http://schemas.microsoft.com/office/drawing/2014/main" id="{529CFF79-9609-400C-A883-690CE268CEB4}"/>
                </a:ext>
              </a:extLst>
            </p:cNvPr>
            <p:cNvSpPr/>
            <p:nvPr/>
          </p:nvSpPr>
          <p:spPr>
            <a:xfrm rot="5400000">
              <a:off x="836839" y="3117743"/>
              <a:ext cx="566928" cy="3975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TextBox 901">
              <a:extLst>
                <a:ext uri="{FF2B5EF4-FFF2-40B4-BE49-F238E27FC236}">
                  <a16:creationId xmlns:a16="http://schemas.microsoft.com/office/drawing/2014/main" id="{15CFF3F0-CCDA-4584-A828-CE80F3152E7B}"/>
                </a:ext>
              </a:extLst>
            </p:cNvPr>
            <p:cNvSpPr txBox="1"/>
            <p:nvPr/>
          </p:nvSpPr>
          <p:spPr>
            <a:xfrm>
              <a:off x="458877" y="2216285"/>
              <a:ext cx="215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</a:t>
              </a:r>
            </a:p>
          </p:txBody>
        </p:sp>
        <p:sp>
          <p:nvSpPr>
            <p:cNvPr id="903" name="TextBox 902">
              <a:extLst>
                <a:ext uri="{FF2B5EF4-FFF2-40B4-BE49-F238E27FC236}">
                  <a16:creationId xmlns:a16="http://schemas.microsoft.com/office/drawing/2014/main" id="{CF25F4E5-546C-4236-9EF3-631840FFE7E2}"/>
                </a:ext>
              </a:extLst>
            </p:cNvPr>
            <p:cNvSpPr txBox="1"/>
            <p:nvPr/>
          </p:nvSpPr>
          <p:spPr>
            <a:xfrm>
              <a:off x="679250" y="3512167"/>
              <a:ext cx="215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904" name="Group 903">
            <a:extLst>
              <a:ext uri="{FF2B5EF4-FFF2-40B4-BE49-F238E27FC236}">
                <a16:creationId xmlns:a16="http://schemas.microsoft.com/office/drawing/2014/main" id="{2E9AEEAE-B8EA-45E1-AC8D-E74433688FC8}"/>
              </a:ext>
            </a:extLst>
          </p:cNvPr>
          <p:cNvGrpSpPr/>
          <p:nvPr/>
        </p:nvGrpSpPr>
        <p:grpSpPr>
          <a:xfrm>
            <a:off x="8383896" y="17679675"/>
            <a:ext cx="7985641" cy="3126247"/>
            <a:chOff x="387292" y="1469029"/>
            <a:chExt cx="7288368" cy="3126247"/>
          </a:xfrm>
        </p:grpSpPr>
        <p:sp>
          <p:nvSpPr>
            <p:cNvPr id="905" name="Oval 904">
              <a:extLst>
                <a:ext uri="{FF2B5EF4-FFF2-40B4-BE49-F238E27FC236}">
                  <a16:creationId xmlns:a16="http://schemas.microsoft.com/office/drawing/2014/main" id="{2F325BB2-FEDC-488B-A9E0-96ADF5804922}"/>
                </a:ext>
              </a:extLst>
            </p:cNvPr>
            <p:cNvSpPr/>
            <p:nvPr/>
          </p:nvSpPr>
          <p:spPr>
            <a:xfrm>
              <a:off x="1198185" y="195894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906" name="Oval 905">
              <a:extLst>
                <a:ext uri="{FF2B5EF4-FFF2-40B4-BE49-F238E27FC236}">
                  <a16:creationId xmlns:a16="http://schemas.microsoft.com/office/drawing/2014/main" id="{811D0DCF-A840-46C2-B6A8-7AFB30C8C7BA}"/>
                </a:ext>
              </a:extLst>
            </p:cNvPr>
            <p:cNvSpPr/>
            <p:nvPr/>
          </p:nvSpPr>
          <p:spPr>
            <a:xfrm>
              <a:off x="1774257" y="195894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907" name="Oval 906">
              <a:extLst>
                <a:ext uri="{FF2B5EF4-FFF2-40B4-BE49-F238E27FC236}">
                  <a16:creationId xmlns:a16="http://schemas.microsoft.com/office/drawing/2014/main" id="{322C6A7A-970E-4BA9-BCCF-5F57AF32B784}"/>
                </a:ext>
              </a:extLst>
            </p:cNvPr>
            <p:cNvSpPr/>
            <p:nvPr/>
          </p:nvSpPr>
          <p:spPr>
            <a:xfrm>
              <a:off x="2350329" y="195894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sp>
          <p:nvSpPr>
            <p:cNvPr id="908" name="Oval 907">
              <a:extLst>
                <a:ext uri="{FF2B5EF4-FFF2-40B4-BE49-F238E27FC236}">
                  <a16:creationId xmlns:a16="http://schemas.microsoft.com/office/drawing/2014/main" id="{F4AEBED0-A47B-4311-BAB4-ABDFBB223D18}"/>
                </a:ext>
              </a:extLst>
            </p:cNvPr>
            <p:cNvSpPr/>
            <p:nvPr/>
          </p:nvSpPr>
          <p:spPr>
            <a:xfrm>
              <a:off x="2926401" y="195894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909" name="Oval 908">
              <a:extLst>
                <a:ext uri="{FF2B5EF4-FFF2-40B4-BE49-F238E27FC236}">
                  <a16:creationId xmlns:a16="http://schemas.microsoft.com/office/drawing/2014/main" id="{1F94295E-E573-429A-844B-75E7C303EDA5}"/>
                </a:ext>
              </a:extLst>
            </p:cNvPr>
            <p:cNvSpPr/>
            <p:nvPr/>
          </p:nvSpPr>
          <p:spPr>
            <a:xfrm>
              <a:off x="3520761" y="1967656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910" name="Oval 909">
              <a:extLst>
                <a:ext uri="{FF2B5EF4-FFF2-40B4-BE49-F238E27FC236}">
                  <a16:creationId xmlns:a16="http://schemas.microsoft.com/office/drawing/2014/main" id="{25910C04-2C54-4CC1-BB34-63A7E497619E}"/>
                </a:ext>
              </a:extLst>
            </p:cNvPr>
            <p:cNvSpPr/>
            <p:nvPr/>
          </p:nvSpPr>
          <p:spPr>
            <a:xfrm>
              <a:off x="4087689" y="195894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7</a:t>
              </a:r>
            </a:p>
          </p:txBody>
        </p:sp>
        <p:sp>
          <p:nvSpPr>
            <p:cNvPr id="911" name="Oval 910">
              <a:extLst>
                <a:ext uri="{FF2B5EF4-FFF2-40B4-BE49-F238E27FC236}">
                  <a16:creationId xmlns:a16="http://schemas.microsoft.com/office/drawing/2014/main" id="{5F7A0112-C7F9-4BD6-932C-7630CFF5E9AF}"/>
                </a:ext>
              </a:extLst>
            </p:cNvPr>
            <p:cNvSpPr/>
            <p:nvPr/>
          </p:nvSpPr>
          <p:spPr>
            <a:xfrm>
              <a:off x="4672905" y="1946753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8</a:t>
              </a:r>
            </a:p>
          </p:txBody>
        </p:sp>
        <p:sp>
          <p:nvSpPr>
            <p:cNvPr id="912" name="Oval 911">
              <a:extLst>
                <a:ext uri="{FF2B5EF4-FFF2-40B4-BE49-F238E27FC236}">
                  <a16:creationId xmlns:a16="http://schemas.microsoft.com/office/drawing/2014/main" id="{4F60C2A4-22E5-439C-8B7D-D60110B9FA77}"/>
                </a:ext>
              </a:extLst>
            </p:cNvPr>
            <p:cNvSpPr/>
            <p:nvPr/>
          </p:nvSpPr>
          <p:spPr>
            <a:xfrm>
              <a:off x="5248977" y="195894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9</a:t>
              </a:r>
            </a:p>
          </p:txBody>
        </p:sp>
        <p:sp>
          <p:nvSpPr>
            <p:cNvPr id="913" name="Oval 912">
              <a:extLst>
                <a:ext uri="{FF2B5EF4-FFF2-40B4-BE49-F238E27FC236}">
                  <a16:creationId xmlns:a16="http://schemas.microsoft.com/office/drawing/2014/main" id="{2D7F824A-9036-4F1D-9D49-16C27EEC79E1}"/>
                </a:ext>
              </a:extLst>
            </p:cNvPr>
            <p:cNvSpPr/>
            <p:nvPr/>
          </p:nvSpPr>
          <p:spPr>
            <a:xfrm>
              <a:off x="5825049" y="195894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10</a:t>
              </a:r>
            </a:p>
          </p:txBody>
        </p:sp>
        <p:sp>
          <p:nvSpPr>
            <p:cNvPr id="914" name="Oval 913">
              <a:extLst>
                <a:ext uri="{FF2B5EF4-FFF2-40B4-BE49-F238E27FC236}">
                  <a16:creationId xmlns:a16="http://schemas.microsoft.com/office/drawing/2014/main" id="{DBD72B44-1FAD-4D87-890A-67EA6B30F912}"/>
                </a:ext>
              </a:extLst>
            </p:cNvPr>
            <p:cNvSpPr/>
            <p:nvPr/>
          </p:nvSpPr>
          <p:spPr>
            <a:xfrm>
              <a:off x="6410265" y="195894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11</a:t>
              </a:r>
            </a:p>
          </p:txBody>
        </p:sp>
        <p:sp>
          <p:nvSpPr>
            <p:cNvPr id="915" name="Oval 914">
              <a:extLst>
                <a:ext uri="{FF2B5EF4-FFF2-40B4-BE49-F238E27FC236}">
                  <a16:creationId xmlns:a16="http://schemas.microsoft.com/office/drawing/2014/main" id="{026BF1DA-3E75-46B7-A785-CCBB49C164AF}"/>
                </a:ext>
              </a:extLst>
            </p:cNvPr>
            <p:cNvSpPr/>
            <p:nvPr/>
          </p:nvSpPr>
          <p:spPr>
            <a:xfrm>
              <a:off x="622113" y="1961993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916" name="TextBox 915">
              <a:extLst>
                <a:ext uri="{FF2B5EF4-FFF2-40B4-BE49-F238E27FC236}">
                  <a16:creationId xmlns:a16="http://schemas.microsoft.com/office/drawing/2014/main" id="{69453891-CFB5-4E8F-B3C4-6DB91FC3D26B}"/>
                </a:ext>
              </a:extLst>
            </p:cNvPr>
            <p:cNvSpPr txBox="1"/>
            <p:nvPr/>
          </p:nvSpPr>
          <p:spPr>
            <a:xfrm>
              <a:off x="718808" y="2275937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P1</a:t>
              </a:r>
            </a:p>
          </p:txBody>
        </p:sp>
        <p:sp>
          <p:nvSpPr>
            <p:cNvPr id="917" name="TextBox 916">
              <a:extLst>
                <a:ext uri="{FF2B5EF4-FFF2-40B4-BE49-F238E27FC236}">
                  <a16:creationId xmlns:a16="http://schemas.microsoft.com/office/drawing/2014/main" id="{2255A83D-0B35-49E8-96AA-07387C8D9D5E}"/>
                </a:ext>
              </a:extLst>
            </p:cNvPr>
            <p:cNvSpPr txBox="1"/>
            <p:nvPr/>
          </p:nvSpPr>
          <p:spPr>
            <a:xfrm>
              <a:off x="2452878" y="2294665"/>
              <a:ext cx="42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P4</a:t>
              </a:r>
            </a:p>
          </p:txBody>
        </p:sp>
        <p:sp>
          <p:nvSpPr>
            <p:cNvPr id="918" name="TextBox 917">
              <a:extLst>
                <a:ext uri="{FF2B5EF4-FFF2-40B4-BE49-F238E27FC236}">
                  <a16:creationId xmlns:a16="http://schemas.microsoft.com/office/drawing/2014/main" id="{B0B61430-0F34-4C17-ADD3-27DD6C709757}"/>
                </a:ext>
              </a:extLst>
            </p:cNvPr>
            <p:cNvSpPr txBox="1"/>
            <p:nvPr/>
          </p:nvSpPr>
          <p:spPr>
            <a:xfrm>
              <a:off x="3562066" y="2288129"/>
              <a:ext cx="42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P6</a:t>
              </a:r>
            </a:p>
          </p:txBody>
        </p:sp>
        <p:sp>
          <p:nvSpPr>
            <p:cNvPr id="919" name="TextBox 918">
              <a:extLst>
                <a:ext uri="{FF2B5EF4-FFF2-40B4-BE49-F238E27FC236}">
                  <a16:creationId xmlns:a16="http://schemas.microsoft.com/office/drawing/2014/main" id="{BBAE55FE-F2F6-48FD-AB00-2C7C7723D2F3}"/>
                </a:ext>
              </a:extLst>
            </p:cNvPr>
            <p:cNvSpPr txBox="1"/>
            <p:nvPr/>
          </p:nvSpPr>
          <p:spPr>
            <a:xfrm>
              <a:off x="5326859" y="2279865"/>
              <a:ext cx="42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P9</a:t>
              </a:r>
            </a:p>
          </p:txBody>
        </p:sp>
        <p:sp>
          <p:nvSpPr>
            <p:cNvPr id="920" name="TextBox 919">
              <a:extLst>
                <a:ext uri="{FF2B5EF4-FFF2-40B4-BE49-F238E27FC236}">
                  <a16:creationId xmlns:a16="http://schemas.microsoft.com/office/drawing/2014/main" id="{7CA17710-A639-4B06-AE64-F699758CFA32}"/>
                </a:ext>
              </a:extLst>
            </p:cNvPr>
            <p:cNvSpPr txBox="1"/>
            <p:nvPr/>
          </p:nvSpPr>
          <p:spPr>
            <a:xfrm>
              <a:off x="918914" y="3542650"/>
              <a:ext cx="424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P1</a:t>
              </a:r>
            </a:p>
          </p:txBody>
        </p:sp>
        <p:sp>
          <p:nvSpPr>
            <p:cNvPr id="921" name="TextBox 920">
              <a:extLst>
                <a:ext uri="{FF2B5EF4-FFF2-40B4-BE49-F238E27FC236}">
                  <a16:creationId xmlns:a16="http://schemas.microsoft.com/office/drawing/2014/main" id="{AAE926C4-C01F-48E0-945A-02CB32690E0A}"/>
                </a:ext>
              </a:extLst>
            </p:cNvPr>
            <p:cNvSpPr txBox="1"/>
            <p:nvPr/>
          </p:nvSpPr>
          <p:spPr>
            <a:xfrm>
              <a:off x="2549126" y="3499759"/>
              <a:ext cx="42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P4</a:t>
              </a:r>
            </a:p>
          </p:txBody>
        </p:sp>
        <p:sp>
          <p:nvSpPr>
            <p:cNvPr id="922" name="TextBox 921">
              <a:extLst>
                <a:ext uri="{FF2B5EF4-FFF2-40B4-BE49-F238E27FC236}">
                  <a16:creationId xmlns:a16="http://schemas.microsoft.com/office/drawing/2014/main" id="{E0CAE914-ED58-42AB-B36A-79D71F7245F7}"/>
                </a:ext>
              </a:extLst>
            </p:cNvPr>
            <p:cNvSpPr txBox="1"/>
            <p:nvPr/>
          </p:nvSpPr>
          <p:spPr>
            <a:xfrm>
              <a:off x="3676525" y="3476230"/>
              <a:ext cx="42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P6</a:t>
              </a:r>
            </a:p>
          </p:txBody>
        </p:sp>
        <p:sp>
          <p:nvSpPr>
            <p:cNvPr id="923" name="TextBox 922">
              <a:extLst>
                <a:ext uri="{FF2B5EF4-FFF2-40B4-BE49-F238E27FC236}">
                  <a16:creationId xmlns:a16="http://schemas.microsoft.com/office/drawing/2014/main" id="{A1976B9A-5E0B-415F-8929-68CC8A78A939}"/>
                </a:ext>
              </a:extLst>
            </p:cNvPr>
            <p:cNvSpPr txBox="1"/>
            <p:nvPr/>
          </p:nvSpPr>
          <p:spPr>
            <a:xfrm>
              <a:off x="5423895" y="3422473"/>
              <a:ext cx="462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P9</a:t>
              </a:r>
            </a:p>
          </p:txBody>
        </p: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id="{3B970039-4ABD-40B6-9EFA-A6BCD7CBEE84}"/>
                </a:ext>
              </a:extLst>
            </p:cNvPr>
            <p:cNvSpPr/>
            <p:nvPr/>
          </p:nvSpPr>
          <p:spPr>
            <a:xfrm>
              <a:off x="387292" y="1495649"/>
              <a:ext cx="7288368" cy="3099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5" name="Oval 924">
              <a:extLst>
                <a:ext uri="{FF2B5EF4-FFF2-40B4-BE49-F238E27FC236}">
                  <a16:creationId xmlns:a16="http://schemas.microsoft.com/office/drawing/2014/main" id="{329EDC39-6ED7-492E-9B64-8740154E34A7}"/>
                </a:ext>
              </a:extLst>
            </p:cNvPr>
            <p:cNvSpPr/>
            <p:nvPr/>
          </p:nvSpPr>
          <p:spPr>
            <a:xfrm>
              <a:off x="1299248" y="3167527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926" name="Oval 925">
              <a:extLst>
                <a:ext uri="{FF2B5EF4-FFF2-40B4-BE49-F238E27FC236}">
                  <a16:creationId xmlns:a16="http://schemas.microsoft.com/office/drawing/2014/main" id="{007A4679-47B5-474E-8277-73603DC36622}"/>
                </a:ext>
              </a:extLst>
            </p:cNvPr>
            <p:cNvSpPr/>
            <p:nvPr/>
          </p:nvSpPr>
          <p:spPr>
            <a:xfrm>
              <a:off x="1888474" y="3162801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927" name="Oval 926">
              <a:extLst>
                <a:ext uri="{FF2B5EF4-FFF2-40B4-BE49-F238E27FC236}">
                  <a16:creationId xmlns:a16="http://schemas.microsoft.com/office/drawing/2014/main" id="{75700404-EEE3-46C1-B991-F97414D465B1}"/>
                </a:ext>
              </a:extLst>
            </p:cNvPr>
            <p:cNvSpPr/>
            <p:nvPr/>
          </p:nvSpPr>
          <p:spPr>
            <a:xfrm>
              <a:off x="2464546" y="3162801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</a:t>
              </a:r>
            </a:p>
          </p:txBody>
        </p:sp>
        <p:sp>
          <p:nvSpPr>
            <p:cNvPr id="928" name="Oval 927">
              <a:extLst>
                <a:ext uri="{FF2B5EF4-FFF2-40B4-BE49-F238E27FC236}">
                  <a16:creationId xmlns:a16="http://schemas.microsoft.com/office/drawing/2014/main" id="{76570E4A-CA9C-4FEA-972C-F3837EF23C83}"/>
                </a:ext>
              </a:extLst>
            </p:cNvPr>
            <p:cNvSpPr/>
            <p:nvPr/>
          </p:nvSpPr>
          <p:spPr>
            <a:xfrm>
              <a:off x="3053664" y="3158542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929" name="Oval 928">
              <a:extLst>
                <a:ext uri="{FF2B5EF4-FFF2-40B4-BE49-F238E27FC236}">
                  <a16:creationId xmlns:a16="http://schemas.microsoft.com/office/drawing/2014/main" id="{BF6AD605-8C03-4C83-A08B-3540B0164AB1}"/>
                </a:ext>
              </a:extLst>
            </p:cNvPr>
            <p:cNvSpPr/>
            <p:nvPr/>
          </p:nvSpPr>
          <p:spPr>
            <a:xfrm>
              <a:off x="3633193" y="3128276"/>
              <a:ext cx="552214" cy="363709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6</a:t>
              </a:r>
            </a:p>
          </p:txBody>
        </p:sp>
        <p:sp>
          <p:nvSpPr>
            <p:cNvPr id="930" name="Oval 929">
              <a:extLst>
                <a:ext uri="{FF2B5EF4-FFF2-40B4-BE49-F238E27FC236}">
                  <a16:creationId xmlns:a16="http://schemas.microsoft.com/office/drawing/2014/main" id="{F5B66D02-9713-483A-AF94-6483FC38ADEC}"/>
                </a:ext>
              </a:extLst>
            </p:cNvPr>
            <p:cNvSpPr/>
            <p:nvPr/>
          </p:nvSpPr>
          <p:spPr>
            <a:xfrm>
              <a:off x="4165571" y="3140468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7</a:t>
              </a:r>
            </a:p>
          </p:txBody>
        </p:sp>
        <p:sp>
          <p:nvSpPr>
            <p:cNvPr id="931" name="Oval 930">
              <a:extLst>
                <a:ext uri="{FF2B5EF4-FFF2-40B4-BE49-F238E27FC236}">
                  <a16:creationId xmlns:a16="http://schemas.microsoft.com/office/drawing/2014/main" id="{D758B074-1AE9-4DF9-ACE1-A109940794A2}"/>
                </a:ext>
              </a:extLst>
            </p:cNvPr>
            <p:cNvSpPr/>
            <p:nvPr/>
          </p:nvSpPr>
          <p:spPr>
            <a:xfrm>
              <a:off x="4750787" y="3128276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8</a:t>
              </a:r>
            </a:p>
          </p:txBody>
        </p:sp>
        <p:sp>
          <p:nvSpPr>
            <p:cNvPr id="932" name="Oval 931">
              <a:extLst>
                <a:ext uri="{FF2B5EF4-FFF2-40B4-BE49-F238E27FC236}">
                  <a16:creationId xmlns:a16="http://schemas.microsoft.com/office/drawing/2014/main" id="{2BE9CCBA-AB31-4CF7-8AA5-84A4B6DF2840}"/>
                </a:ext>
              </a:extLst>
            </p:cNvPr>
            <p:cNvSpPr/>
            <p:nvPr/>
          </p:nvSpPr>
          <p:spPr>
            <a:xfrm>
              <a:off x="5326859" y="3140468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9</a:t>
              </a:r>
            </a:p>
          </p:txBody>
        </p:sp>
        <p:sp>
          <p:nvSpPr>
            <p:cNvPr id="933" name="Oval 932">
              <a:extLst>
                <a:ext uri="{FF2B5EF4-FFF2-40B4-BE49-F238E27FC236}">
                  <a16:creationId xmlns:a16="http://schemas.microsoft.com/office/drawing/2014/main" id="{D0D25360-3783-495B-9D3E-B0D912C5E8AD}"/>
                </a:ext>
              </a:extLst>
            </p:cNvPr>
            <p:cNvSpPr/>
            <p:nvPr/>
          </p:nvSpPr>
          <p:spPr>
            <a:xfrm>
              <a:off x="5902931" y="3140468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10</a:t>
              </a:r>
            </a:p>
          </p:txBody>
        </p:sp>
        <p:sp>
          <p:nvSpPr>
            <p:cNvPr id="934" name="Oval 933">
              <a:extLst>
                <a:ext uri="{FF2B5EF4-FFF2-40B4-BE49-F238E27FC236}">
                  <a16:creationId xmlns:a16="http://schemas.microsoft.com/office/drawing/2014/main" id="{6975CE6B-D065-4269-A38A-53DC515D9C83}"/>
                </a:ext>
              </a:extLst>
            </p:cNvPr>
            <p:cNvSpPr/>
            <p:nvPr/>
          </p:nvSpPr>
          <p:spPr>
            <a:xfrm>
              <a:off x="6488147" y="3140468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11</a:t>
              </a:r>
            </a:p>
          </p:txBody>
        </p:sp>
        <p:sp>
          <p:nvSpPr>
            <p:cNvPr id="935" name="Oval 934">
              <a:extLst>
                <a:ext uri="{FF2B5EF4-FFF2-40B4-BE49-F238E27FC236}">
                  <a16:creationId xmlns:a16="http://schemas.microsoft.com/office/drawing/2014/main" id="{F0C01F1A-A0EB-4EB5-8725-E89BA638531D}"/>
                </a:ext>
              </a:extLst>
            </p:cNvPr>
            <p:cNvSpPr/>
            <p:nvPr/>
          </p:nvSpPr>
          <p:spPr>
            <a:xfrm rot="16200000">
              <a:off x="843027" y="3170575"/>
              <a:ext cx="576072" cy="329184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936" name="TextBox 935">
              <a:extLst>
                <a:ext uri="{FF2B5EF4-FFF2-40B4-BE49-F238E27FC236}">
                  <a16:creationId xmlns:a16="http://schemas.microsoft.com/office/drawing/2014/main" id="{362F1821-5A75-4DA7-B698-2DAB4B999C62}"/>
                </a:ext>
              </a:extLst>
            </p:cNvPr>
            <p:cNvSpPr txBox="1"/>
            <p:nvPr/>
          </p:nvSpPr>
          <p:spPr>
            <a:xfrm>
              <a:off x="468793" y="1469029"/>
              <a:ext cx="9190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Binder</a:t>
              </a:r>
              <a:endParaRPr lang="en-US" dirty="0"/>
            </a:p>
          </p:txBody>
        </p:sp>
        <p:sp>
          <p:nvSpPr>
            <p:cNvPr id="937" name="TextBox 936">
              <a:extLst>
                <a:ext uri="{FF2B5EF4-FFF2-40B4-BE49-F238E27FC236}">
                  <a16:creationId xmlns:a16="http://schemas.microsoft.com/office/drawing/2014/main" id="{5DB02754-E5E6-4E2A-B44F-9BA824122721}"/>
                </a:ext>
              </a:extLst>
            </p:cNvPr>
            <p:cNvSpPr txBox="1"/>
            <p:nvPr/>
          </p:nvSpPr>
          <p:spPr>
            <a:xfrm>
              <a:off x="410609" y="2651330"/>
              <a:ext cx="14779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Non-binder</a:t>
              </a:r>
              <a:endParaRPr lang="en-US" dirty="0"/>
            </a:p>
          </p:txBody>
        </p:sp>
        <p:sp>
          <p:nvSpPr>
            <p:cNvPr id="938" name="Rectangle 937">
              <a:extLst>
                <a:ext uri="{FF2B5EF4-FFF2-40B4-BE49-F238E27FC236}">
                  <a16:creationId xmlns:a16="http://schemas.microsoft.com/office/drawing/2014/main" id="{A4EE39F6-595F-4CCC-A9EA-79BC4415D267}"/>
                </a:ext>
              </a:extLst>
            </p:cNvPr>
            <p:cNvSpPr/>
            <p:nvPr/>
          </p:nvSpPr>
          <p:spPr>
            <a:xfrm>
              <a:off x="630036" y="1908982"/>
              <a:ext cx="566928" cy="3975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Rectangle 938">
              <a:extLst>
                <a:ext uri="{FF2B5EF4-FFF2-40B4-BE49-F238E27FC236}">
                  <a16:creationId xmlns:a16="http://schemas.microsoft.com/office/drawing/2014/main" id="{7E911AA0-B41E-4AC6-8C4A-2BC687E2D386}"/>
                </a:ext>
              </a:extLst>
            </p:cNvPr>
            <p:cNvSpPr/>
            <p:nvPr/>
          </p:nvSpPr>
          <p:spPr>
            <a:xfrm rot="5400000">
              <a:off x="836839" y="3117743"/>
              <a:ext cx="566928" cy="3975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TextBox 939">
              <a:extLst>
                <a:ext uri="{FF2B5EF4-FFF2-40B4-BE49-F238E27FC236}">
                  <a16:creationId xmlns:a16="http://schemas.microsoft.com/office/drawing/2014/main" id="{A94844D8-1F96-45AF-8B54-FC2F2F8A9D8E}"/>
                </a:ext>
              </a:extLst>
            </p:cNvPr>
            <p:cNvSpPr txBox="1"/>
            <p:nvPr/>
          </p:nvSpPr>
          <p:spPr>
            <a:xfrm>
              <a:off x="458877" y="2216285"/>
              <a:ext cx="215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</a:t>
              </a:r>
            </a:p>
          </p:txBody>
        </p:sp>
        <p:sp>
          <p:nvSpPr>
            <p:cNvPr id="941" name="TextBox 940">
              <a:extLst>
                <a:ext uri="{FF2B5EF4-FFF2-40B4-BE49-F238E27FC236}">
                  <a16:creationId xmlns:a16="http://schemas.microsoft.com/office/drawing/2014/main" id="{E88223FD-6153-4DD1-9C84-FBE14813DAFB}"/>
                </a:ext>
              </a:extLst>
            </p:cNvPr>
            <p:cNvSpPr txBox="1"/>
            <p:nvPr/>
          </p:nvSpPr>
          <p:spPr>
            <a:xfrm>
              <a:off x="679250" y="3512167"/>
              <a:ext cx="215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942" name="TextBox 941">
            <a:extLst>
              <a:ext uri="{FF2B5EF4-FFF2-40B4-BE49-F238E27FC236}">
                <a16:creationId xmlns:a16="http://schemas.microsoft.com/office/drawing/2014/main" id="{A7739A92-71F5-4476-A888-955D7BCE6A51}"/>
              </a:ext>
            </a:extLst>
          </p:cNvPr>
          <p:cNvSpPr txBox="1"/>
          <p:nvPr/>
        </p:nvSpPr>
        <p:spPr>
          <a:xfrm>
            <a:off x="465403" y="19980684"/>
            <a:ext cx="7721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incorporation of a </a:t>
            </a:r>
            <a:r>
              <a:rPr lang="en-US" sz="2400" b="1" dirty="0"/>
              <a:t>D- amino </a:t>
            </a:r>
            <a:r>
              <a:rPr lang="en-US" sz="2400" dirty="0"/>
              <a:t>acid at Amino Acid 1 turns this peptide into a non-binder</a:t>
            </a:r>
          </a:p>
        </p:txBody>
      </p:sp>
      <p:sp>
        <p:nvSpPr>
          <p:cNvPr id="943" name="TextBox 942">
            <a:extLst>
              <a:ext uri="{FF2B5EF4-FFF2-40B4-BE49-F238E27FC236}">
                <a16:creationId xmlns:a16="http://schemas.microsoft.com/office/drawing/2014/main" id="{17ADAA37-3BF5-445E-A93A-1D7FA7F3BEF6}"/>
              </a:ext>
            </a:extLst>
          </p:cNvPr>
          <p:cNvSpPr txBox="1"/>
          <p:nvPr/>
        </p:nvSpPr>
        <p:spPr>
          <a:xfrm>
            <a:off x="8383896" y="19998702"/>
            <a:ext cx="767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</a:t>
            </a:r>
            <a:r>
              <a:rPr lang="en-US" sz="2400" b="1" dirty="0"/>
              <a:t>truncation</a:t>
            </a:r>
            <a:r>
              <a:rPr lang="en-US" sz="2400" dirty="0"/>
              <a:t> occurring after Amino Acid 1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turns this peptide into a non-binder</a:t>
            </a:r>
          </a:p>
        </p:txBody>
      </p:sp>
      <p:sp>
        <p:nvSpPr>
          <p:cNvPr id="944" name="TextBox 943">
            <a:extLst>
              <a:ext uri="{FF2B5EF4-FFF2-40B4-BE49-F238E27FC236}">
                <a16:creationId xmlns:a16="http://schemas.microsoft.com/office/drawing/2014/main" id="{05CE6883-7D30-443C-8369-5D5C635FE60E}"/>
              </a:ext>
            </a:extLst>
          </p:cNvPr>
          <p:cNvSpPr txBox="1"/>
          <p:nvPr/>
        </p:nvSpPr>
        <p:spPr>
          <a:xfrm>
            <a:off x="1669611" y="17222718"/>
            <a:ext cx="4820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Incorporation of D-Amino Acids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5" name="TextBox 944">
            <a:extLst>
              <a:ext uri="{FF2B5EF4-FFF2-40B4-BE49-F238E27FC236}">
                <a16:creationId xmlns:a16="http://schemas.microsoft.com/office/drawing/2014/main" id="{7EFA5A2D-E845-4727-A465-B65F5CF37BE5}"/>
              </a:ext>
            </a:extLst>
          </p:cNvPr>
          <p:cNvSpPr txBox="1"/>
          <p:nvPr/>
        </p:nvSpPr>
        <p:spPr>
          <a:xfrm>
            <a:off x="8685532" y="17188864"/>
            <a:ext cx="6986925" cy="464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Truncations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A32EF3-A6EC-462D-B078-984D2DA2C18E}"/>
              </a:ext>
            </a:extLst>
          </p:cNvPr>
          <p:cNvSpPr txBox="1"/>
          <p:nvPr/>
        </p:nvSpPr>
        <p:spPr>
          <a:xfrm>
            <a:off x="11757248" y="21631225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EpiMatrix</a:t>
            </a:r>
          </a:p>
        </p:txBody>
      </p:sp>
      <p:pic>
        <p:nvPicPr>
          <p:cNvPr id="712" name="Picture 711">
            <a:extLst>
              <a:ext uri="{FF2B5EF4-FFF2-40B4-BE49-F238E27FC236}">
                <a16:creationId xmlns:a16="http://schemas.microsoft.com/office/drawing/2014/main" id="{60740199-4ED8-412D-BCA1-4D6578930DFB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847" y="40889204"/>
            <a:ext cx="2721162" cy="2968541"/>
          </a:xfrm>
          <a:prstGeom prst="rect">
            <a:avLst/>
          </a:prstGeom>
        </p:spPr>
      </p:pic>
      <p:pic>
        <p:nvPicPr>
          <p:cNvPr id="772" name="Picture 771">
            <a:extLst>
              <a:ext uri="{FF2B5EF4-FFF2-40B4-BE49-F238E27FC236}">
                <a16:creationId xmlns:a16="http://schemas.microsoft.com/office/drawing/2014/main" id="{A2E1BE81-D1D3-4033-84FF-2E683007D52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7078675" y="32086544"/>
            <a:ext cx="15242471" cy="795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16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1018</TotalTime>
  <Words>1491</Words>
  <Application>Microsoft Office PowerPoint</Application>
  <PresentationFormat>Custom</PresentationFormat>
  <Paragraphs>396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Courier New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Roberts</dc:creator>
  <cp:lastModifiedBy>Brian Roberts</cp:lastModifiedBy>
  <cp:revision>64</cp:revision>
  <cp:lastPrinted>2018-10-29T14:04:19Z</cp:lastPrinted>
  <dcterms:created xsi:type="dcterms:W3CDTF">2018-09-20T14:45:24Z</dcterms:created>
  <dcterms:modified xsi:type="dcterms:W3CDTF">2019-03-14T18:06:53Z</dcterms:modified>
</cp:coreProperties>
</file>